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 id="2147483733" r:id="rId2"/>
    <p:sldMasterId id="2147483852" r:id="rId3"/>
    <p:sldMasterId id="2147483748" r:id="rId4"/>
    <p:sldMasterId id="2147483757" r:id="rId5"/>
    <p:sldMasterId id="2147483766" r:id="rId6"/>
    <p:sldMasterId id="2147483773" r:id="rId7"/>
    <p:sldMasterId id="2147483804" r:id="rId8"/>
    <p:sldMasterId id="2147483813" r:id="rId9"/>
    <p:sldMasterId id="2147483822" r:id="rId10"/>
    <p:sldMasterId id="2147483826" r:id="rId11"/>
    <p:sldMasterId id="2147483841" r:id="rId12"/>
    <p:sldMasterId id="2147483860" r:id="rId13"/>
    <p:sldMasterId id="2147483888" r:id="rId14"/>
    <p:sldMasterId id="2147483900" r:id="rId15"/>
    <p:sldMasterId id="2147483935" r:id="rId16"/>
    <p:sldMasterId id="2147483943" r:id="rId17"/>
  </p:sldMasterIdLst>
  <p:notesMasterIdLst>
    <p:notesMasterId r:id="rId63"/>
  </p:notesMasterIdLst>
  <p:handoutMasterIdLst>
    <p:handoutMasterId r:id="rId64"/>
  </p:handoutMasterIdLst>
  <p:sldIdLst>
    <p:sldId id="4320" r:id="rId18"/>
    <p:sldId id="4321" r:id="rId19"/>
    <p:sldId id="4343" r:id="rId20"/>
    <p:sldId id="4342" r:id="rId21"/>
    <p:sldId id="4346" r:id="rId22"/>
    <p:sldId id="4335" r:id="rId23"/>
    <p:sldId id="4331" r:id="rId24"/>
    <p:sldId id="4344" r:id="rId25"/>
    <p:sldId id="4322" r:id="rId26"/>
    <p:sldId id="4326" r:id="rId27"/>
    <p:sldId id="4349" r:id="rId28"/>
    <p:sldId id="4325" r:id="rId29"/>
    <p:sldId id="4345" r:id="rId30"/>
    <p:sldId id="4327" r:id="rId31"/>
    <p:sldId id="4313" r:id="rId32"/>
    <p:sldId id="4328" r:id="rId33"/>
    <p:sldId id="4295" r:id="rId34"/>
    <p:sldId id="4347" r:id="rId35"/>
    <p:sldId id="4314" r:id="rId36"/>
    <p:sldId id="4298" r:id="rId37"/>
    <p:sldId id="4350" r:id="rId38"/>
    <p:sldId id="4316" r:id="rId39"/>
    <p:sldId id="4319" r:id="rId40"/>
    <p:sldId id="4301" r:id="rId41"/>
    <p:sldId id="4351" r:id="rId42"/>
    <p:sldId id="4303" r:id="rId43"/>
    <p:sldId id="4352" r:id="rId44"/>
    <p:sldId id="4348" r:id="rId45"/>
    <p:sldId id="4305" r:id="rId46"/>
    <p:sldId id="4318" r:id="rId47"/>
    <p:sldId id="4332" r:id="rId48"/>
    <p:sldId id="4341" r:id="rId49"/>
    <p:sldId id="4307" r:id="rId50"/>
    <p:sldId id="4308" r:id="rId51"/>
    <p:sldId id="4309" r:id="rId52"/>
    <p:sldId id="4310" r:id="rId53"/>
    <p:sldId id="4323" r:id="rId54"/>
    <p:sldId id="4300" r:id="rId55"/>
    <p:sldId id="4353" r:id="rId56"/>
    <p:sldId id="4334" r:id="rId57"/>
    <p:sldId id="4336" r:id="rId58"/>
    <p:sldId id="4337" r:id="rId59"/>
    <p:sldId id="4338" r:id="rId60"/>
    <p:sldId id="4340" r:id="rId61"/>
    <p:sldId id="4339" r:id="rId62"/>
  </p:sldIdLst>
  <p:sldSz cx="9144000" cy="6858000" type="screen4x3"/>
  <p:notesSz cx="7010400" cy="9296400"/>
  <p:defaultTextStyle>
    <a:defPPr>
      <a:defRPr lang="en-US"/>
    </a:defPPr>
    <a:lvl1pPr algn="l" rtl="0" fontAlgn="base">
      <a:spcBef>
        <a:spcPct val="0"/>
      </a:spcBef>
      <a:spcAft>
        <a:spcPct val="0"/>
      </a:spcAft>
      <a:defRPr sz="1000" kern="1200">
        <a:solidFill>
          <a:srgbClr val="26269A"/>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p:defaultTextStyle>
  <p:extLst>
    <p:ext uri="{521415D9-36F7-43E2-AB2F-B90AF26B5E84}">
      <p14:sectionLst xmlns:p14="http://schemas.microsoft.com/office/powerpoint/2010/main">
        <p14:section name="Default Section" id="{004BFB73-183F-A545-857B-11C2199EF1D1}">
          <p14:sldIdLst>
            <p14:sldId id="4320"/>
          </p14:sldIdLst>
        </p14:section>
        <p14:section name="Introduction" id="{8D95E04B-B4E8-4543-8677-02EE1AC8A007}">
          <p14:sldIdLst>
            <p14:sldId id="4321"/>
            <p14:sldId id="4343"/>
            <p14:sldId id="4342"/>
          </p14:sldIdLst>
        </p14:section>
        <p14:section name="Our Analysis" id="{7F439744-5EFB-B946-A1D9-A4D4D694F6A2}">
          <p14:sldIdLst>
            <p14:sldId id="4346"/>
            <p14:sldId id="4335"/>
            <p14:sldId id="4331"/>
          </p14:sldIdLst>
        </p14:section>
        <p14:section name="The Larger Picture" id="{AFCE3098-E16F-1244-97FF-F1B7F13756C4}">
          <p14:sldIdLst>
            <p14:sldId id="4344"/>
            <p14:sldId id="4322"/>
            <p14:sldId id="4326"/>
            <p14:sldId id="4349"/>
            <p14:sldId id="4325"/>
          </p14:sldIdLst>
        </p14:section>
        <p14:section name="Three Flawed Proposals" id="{92DC4925-A8B0-5C43-9CBA-92C9F6C1E609}">
          <p14:sldIdLst>
            <p14:sldId id="4345"/>
            <p14:sldId id="4327"/>
            <p14:sldId id="4313"/>
            <p14:sldId id="4328"/>
            <p14:sldId id="4295"/>
          </p14:sldIdLst>
        </p14:section>
        <p14:section name="Ag &amp; Economic Consequences" id="{A50269F5-95D9-F74C-9AE7-65E40521EFB7}">
          <p14:sldIdLst>
            <p14:sldId id="4347"/>
            <p14:sldId id="4314"/>
            <p14:sldId id="4298"/>
            <p14:sldId id="4350"/>
            <p14:sldId id="4316"/>
            <p14:sldId id="4319"/>
            <p14:sldId id="4301"/>
            <p14:sldId id="4351"/>
            <p14:sldId id="4303"/>
            <p14:sldId id="4352"/>
          </p14:sldIdLst>
        </p14:section>
        <p14:section name="Financial Losses" id="{1152C563-1743-7246-90E4-A28304286C0D}">
          <p14:sldIdLst>
            <p14:sldId id="4348"/>
            <p14:sldId id="4305"/>
            <p14:sldId id="4318"/>
            <p14:sldId id="4332"/>
          </p14:sldIdLst>
        </p14:section>
        <p14:section name="Extra Slides" id="{23182CE2-9ECE-9C46-B9EC-7F81500FE0D7}">
          <p14:sldIdLst>
            <p14:sldId id="4341"/>
            <p14:sldId id="4307"/>
            <p14:sldId id="4308"/>
            <p14:sldId id="4309"/>
            <p14:sldId id="4310"/>
            <p14:sldId id="4323"/>
            <p14:sldId id="4300"/>
            <p14:sldId id="4353"/>
            <p14:sldId id="4334"/>
            <p14:sldId id="4336"/>
            <p14:sldId id="4337"/>
            <p14:sldId id="4338"/>
            <p14:sldId id="4340"/>
            <p14:sldId id="4339"/>
          </p14:sldIdLst>
        </p14:section>
      </p14:sectionLst>
    </p:ext>
    <p:ext uri="{EFAFB233-063F-42B5-8137-9DF3F51BA10A}">
      <p15:sldGuideLst xmlns:p15="http://schemas.microsoft.com/office/powerpoint/2012/main">
        <p15:guide id="1" orient="horz" pos="3504" userDrawn="1">
          <p15:clr>
            <a:srgbClr val="A4A3A4"/>
          </p15:clr>
        </p15:guide>
        <p15:guide id="2" orient="horz" pos="4032" userDrawn="1">
          <p15:clr>
            <a:srgbClr val="A4A3A4"/>
          </p15:clr>
        </p15:guide>
        <p15:guide id="3" orient="horz" pos="3161">
          <p15:clr>
            <a:srgbClr val="A4A3A4"/>
          </p15:clr>
        </p15:guide>
        <p15:guide id="4" orient="horz" pos="2278">
          <p15:clr>
            <a:srgbClr val="A4A3A4"/>
          </p15:clr>
        </p15:guide>
        <p15:guide id="5" orient="horz" pos="1154">
          <p15:clr>
            <a:srgbClr val="A4A3A4"/>
          </p15:clr>
        </p15:guide>
        <p15:guide id="6" orient="horz" pos="2828">
          <p15:clr>
            <a:srgbClr val="A4A3A4"/>
          </p15:clr>
        </p15:guide>
        <p15:guide id="7" orient="horz" pos="1847">
          <p15:clr>
            <a:srgbClr val="A4A3A4"/>
          </p15:clr>
        </p15:guide>
        <p15:guide id="8" orient="horz" pos="4188">
          <p15:clr>
            <a:srgbClr val="A4A3A4"/>
          </p15:clr>
        </p15:guide>
        <p15:guide id="9" pos="2874">
          <p15:clr>
            <a:srgbClr val="A4A3A4"/>
          </p15:clr>
        </p15:guide>
        <p15:guide id="10" pos="2445">
          <p15:clr>
            <a:srgbClr val="A4A3A4"/>
          </p15:clr>
        </p15:guide>
        <p15:guide id="11" pos="5287">
          <p15:clr>
            <a:srgbClr val="A4A3A4"/>
          </p15:clr>
        </p15:guide>
        <p15:guide id="12" pos="1234">
          <p15:clr>
            <a:srgbClr val="A4A3A4"/>
          </p15:clr>
        </p15:guide>
        <p15:guide id="13" pos="2304" userDrawn="1">
          <p15:clr>
            <a:srgbClr val="A4A3A4"/>
          </p15:clr>
        </p15:guide>
        <p15:guide id="14" pos="676">
          <p15:clr>
            <a:srgbClr val="A4A3A4"/>
          </p15:clr>
        </p15:guide>
        <p15:guide id="15" pos="323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Beglin" initials="b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00"/>
    <a:srgbClr val="BF2317"/>
    <a:srgbClr val="C00000"/>
    <a:srgbClr val="4F81BD"/>
    <a:srgbClr val="28498B"/>
    <a:srgbClr val="0066CC"/>
    <a:srgbClr val="376092"/>
    <a:srgbClr val="DADADA"/>
    <a:srgbClr val="020800"/>
    <a:srgbClr val="401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1" autoAdjust="0"/>
    <p:restoredTop sz="87658" autoAdjust="0"/>
  </p:normalViewPr>
  <p:slideViewPr>
    <p:cSldViewPr snapToGrid="0">
      <p:cViewPr>
        <p:scale>
          <a:sx n="150" d="100"/>
          <a:sy n="150" d="100"/>
        </p:scale>
        <p:origin x="2056" y="1104"/>
      </p:cViewPr>
      <p:guideLst>
        <p:guide orient="horz" pos="3504"/>
        <p:guide orient="horz" pos="4032"/>
        <p:guide orient="horz" pos="3161"/>
        <p:guide orient="horz" pos="2278"/>
        <p:guide orient="horz" pos="1154"/>
        <p:guide orient="horz" pos="2828"/>
        <p:guide orient="horz" pos="1847"/>
        <p:guide orient="horz" pos="4188"/>
        <p:guide pos="2874"/>
        <p:guide pos="2445"/>
        <p:guide pos="5287"/>
        <p:guide pos="1234"/>
        <p:guide pos="2304"/>
        <p:guide pos="676"/>
        <p:guide pos="323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90" d="100"/>
          <a:sy n="90" d="100"/>
        </p:scale>
        <p:origin x="786" y="-1635"/>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exandergorzewski\Documents\TID%20data\IrriigationImpacts20180415v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ascendanalytics\main\Clients\TID\SED%20Report\ag%20model\2018\ag_regress_model_2018v3.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lexandergorzewski\Downloads\IrriigationImpacts20180415v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lexandergorzewski\Downloads\IrriigationImpacts20180415v2.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oleObject" Target="file:////Users\alexandergorzewski\Downloads\Post_Analysis.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exandergorzewski\Downloads\Post_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lexandergorzewski\Downloads\Post_Analysi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lexandergorzewski\Downloads\Post_Analys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ascendanalytics\main\Clients\TID\SED%20Report\ag%20model\2018\ag_regress_model_2018v3%20(Autosave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Water Diversions 2001–2015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91199105411877"/>
          <c:y val="0.10995520043637906"/>
          <c:w val="0.81885331167199882"/>
          <c:h val="0.65331299591399694"/>
        </c:manualLayout>
      </c:layout>
      <c:lineChart>
        <c:grouping val="standard"/>
        <c:varyColors val="0"/>
        <c:ser>
          <c:idx val="1"/>
          <c:order val="0"/>
          <c:tx>
            <c:v>NMFS</c:v>
          </c:tx>
          <c:spPr>
            <a:ln w="19050" cap="rnd">
              <a:solidFill>
                <a:srgbClr val="00B050"/>
              </a:solidFill>
              <a:prstDash val="dash"/>
              <a:round/>
            </a:ln>
            <a:effectLst/>
          </c:spPr>
          <c:marker>
            <c:symbol val="none"/>
          </c:marker>
          <c:cat>
            <c:numRef>
              <c:f>Comparison!$F$102:$F$116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Comparison!$H$102:$H$116</c:f>
              <c:numCache>
                <c:formatCode>General</c:formatCode>
                <c:ptCount val="15"/>
                <c:pt idx="0">
                  <c:v>528616.60336274875</c:v>
                </c:pt>
                <c:pt idx="1">
                  <c:v>629938.46692951152</c:v>
                </c:pt>
                <c:pt idx="2">
                  <c:v>422979.59988680651</c:v>
                </c:pt>
                <c:pt idx="3">
                  <c:v>325976.56606377126</c:v>
                </c:pt>
                <c:pt idx="4">
                  <c:v>463180.80242073268</c:v>
                </c:pt>
                <c:pt idx="5">
                  <c:v>487195.55210443411</c:v>
                </c:pt>
                <c:pt idx="6">
                  <c:v>611551.3748635255</c:v>
                </c:pt>
                <c:pt idx="7">
                  <c:v>435800.71353907418</c:v>
                </c:pt>
                <c:pt idx="8">
                  <c:v>391115.12501266913</c:v>
                </c:pt>
                <c:pt idx="9">
                  <c:v>417004.60635150329</c:v>
                </c:pt>
                <c:pt idx="10">
                  <c:v>459743.06945969863</c:v>
                </c:pt>
                <c:pt idx="11">
                  <c:v>599411.64328302152</c:v>
                </c:pt>
                <c:pt idx="12">
                  <c:v>594343.13664487936</c:v>
                </c:pt>
                <c:pt idx="13">
                  <c:v>97427.747747740403</c:v>
                </c:pt>
                <c:pt idx="14">
                  <c:v>96988.184881755093</c:v>
                </c:pt>
              </c:numCache>
            </c:numRef>
          </c:val>
          <c:smooth val="0"/>
          <c:extLst>
            <c:ext xmlns:c16="http://schemas.microsoft.com/office/drawing/2014/chart" uri="{C3380CC4-5D6E-409C-BE32-E72D297353CC}">
              <c16:uniqueId val="{00000000-C4BF-0147-9961-34FE780635F0}"/>
            </c:ext>
          </c:extLst>
        </c:ser>
        <c:ser>
          <c:idx val="2"/>
          <c:order val="1"/>
          <c:tx>
            <c:v>USFWS</c:v>
          </c:tx>
          <c:spPr>
            <a:ln w="19050" cap="rnd">
              <a:solidFill>
                <a:srgbClr val="C00000"/>
              </a:solidFill>
              <a:prstDash val="dash"/>
              <a:round/>
            </a:ln>
            <a:effectLst/>
          </c:spPr>
          <c:marker>
            <c:symbol val="none"/>
          </c:marker>
          <c:cat>
            <c:numRef>
              <c:f>Comparison!$F$102:$F$116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Comparison!$I$102:$I$116</c:f>
              <c:numCache>
                <c:formatCode>General</c:formatCode>
                <c:ptCount val="15"/>
                <c:pt idx="0">
                  <c:v>528616.60336274875</c:v>
                </c:pt>
                <c:pt idx="1">
                  <c:v>618869.56802109245</c:v>
                </c:pt>
                <c:pt idx="2">
                  <c:v>408290.02807517251</c:v>
                </c:pt>
                <c:pt idx="3">
                  <c:v>292236.65045442735</c:v>
                </c:pt>
                <c:pt idx="4">
                  <c:v>463330.38968659629</c:v>
                </c:pt>
                <c:pt idx="5">
                  <c:v>487195.55210443411</c:v>
                </c:pt>
                <c:pt idx="6">
                  <c:v>611551.3748635255</c:v>
                </c:pt>
                <c:pt idx="7">
                  <c:v>582919.93195397302</c:v>
                </c:pt>
                <c:pt idx="8">
                  <c:v>371711.84746646375</c:v>
                </c:pt>
                <c:pt idx="9">
                  <c:v>447281.9475768893</c:v>
                </c:pt>
                <c:pt idx="10">
                  <c:v>459743.06945969863</c:v>
                </c:pt>
                <c:pt idx="11">
                  <c:v>599411.64328302152</c:v>
                </c:pt>
                <c:pt idx="12">
                  <c:v>622241.6222718918</c:v>
                </c:pt>
                <c:pt idx="13">
                  <c:v>131211.98313988419</c:v>
                </c:pt>
                <c:pt idx="14">
                  <c:v>101774.75744344704</c:v>
                </c:pt>
              </c:numCache>
            </c:numRef>
          </c:val>
          <c:smooth val="0"/>
          <c:extLst>
            <c:ext xmlns:c16="http://schemas.microsoft.com/office/drawing/2014/chart" uri="{C3380CC4-5D6E-409C-BE32-E72D297353CC}">
              <c16:uniqueId val="{00000001-C4BF-0147-9961-34FE780635F0}"/>
            </c:ext>
          </c:extLst>
        </c:ser>
        <c:ser>
          <c:idx val="3"/>
          <c:order val="2"/>
          <c:tx>
            <c:v>CDFW</c:v>
          </c:tx>
          <c:spPr>
            <a:ln w="19050" cap="rnd">
              <a:solidFill>
                <a:srgbClr val="FF9D00"/>
              </a:solidFill>
              <a:prstDash val="dash"/>
              <a:round/>
            </a:ln>
            <a:effectLst/>
          </c:spPr>
          <c:marker>
            <c:symbol val="none"/>
          </c:marker>
          <c:cat>
            <c:numRef>
              <c:f>Comparison!$F$102:$F$116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Comparison!$J$102:$J$116</c:f>
              <c:numCache>
                <c:formatCode>General</c:formatCode>
                <c:ptCount val="15"/>
                <c:pt idx="0">
                  <c:v>528616.60336274875</c:v>
                </c:pt>
                <c:pt idx="1">
                  <c:v>642117.11415344395</c:v>
                </c:pt>
                <c:pt idx="2">
                  <c:v>548173.80675195425</c:v>
                </c:pt>
                <c:pt idx="3">
                  <c:v>586584.46875700972</c:v>
                </c:pt>
                <c:pt idx="4">
                  <c:v>464527.0878135052</c:v>
                </c:pt>
                <c:pt idx="5">
                  <c:v>487195.55210443411</c:v>
                </c:pt>
                <c:pt idx="6">
                  <c:v>611551.3748635255</c:v>
                </c:pt>
                <c:pt idx="7">
                  <c:v>504223.59408622811</c:v>
                </c:pt>
                <c:pt idx="8">
                  <c:v>515829.11672937329</c:v>
                </c:pt>
                <c:pt idx="9">
                  <c:v>504764.94086608768</c:v>
                </c:pt>
                <c:pt idx="10">
                  <c:v>459743.06945969863</c:v>
                </c:pt>
                <c:pt idx="11">
                  <c:v>599411.64328302152</c:v>
                </c:pt>
                <c:pt idx="12">
                  <c:v>595238.54344162962</c:v>
                </c:pt>
                <c:pt idx="13">
                  <c:v>15824.434451074776</c:v>
                </c:pt>
                <c:pt idx="14">
                  <c:v>24297.272425768671</c:v>
                </c:pt>
              </c:numCache>
            </c:numRef>
          </c:val>
          <c:smooth val="0"/>
          <c:extLst>
            <c:ext xmlns:c16="http://schemas.microsoft.com/office/drawing/2014/chart" uri="{C3380CC4-5D6E-409C-BE32-E72D297353CC}">
              <c16:uniqueId val="{00000002-C4BF-0147-9961-34FE780635F0}"/>
            </c:ext>
          </c:extLst>
        </c:ser>
        <c:ser>
          <c:idx val="0"/>
          <c:order val="3"/>
          <c:tx>
            <c:v>Base Case</c:v>
          </c:tx>
          <c:spPr>
            <a:ln w="28575" cap="rnd">
              <a:solidFill>
                <a:schemeClr val="accent2"/>
              </a:solidFill>
              <a:round/>
            </a:ln>
            <a:effectLst/>
          </c:spPr>
          <c:marker>
            <c:symbol val="none"/>
          </c:marker>
          <c:cat>
            <c:numRef>
              <c:f>Comparison!$F$102:$F$116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Comparison!$G$102:$G$116</c:f>
              <c:numCache>
                <c:formatCode>General</c:formatCode>
                <c:ptCount val="15"/>
                <c:pt idx="0">
                  <c:v>528616.60336274875</c:v>
                </c:pt>
                <c:pt idx="1">
                  <c:v>642117.11415344395</c:v>
                </c:pt>
                <c:pt idx="2">
                  <c:v>548173.80675195425</c:v>
                </c:pt>
                <c:pt idx="3">
                  <c:v>586584.46875700972</c:v>
                </c:pt>
                <c:pt idx="4">
                  <c:v>464527.0878135052</c:v>
                </c:pt>
                <c:pt idx="5">
                  <c:v>487195.55210443411</c:v>
                </c:pt>
                <c:pt idx="6">
                  <c:v>611551.3748635255</c:v>
                </c:pt>
                <c:pt idx="7">
                  <c:v>636878.2906372787</c:v>
                </c:pt>
                <c:pt idx="8">
                  <c:v>546394.6622843917</c:v>
                </c:pt>
                <c:pt idx="9">
                  <c:v>515627.39136025734</c:v>
                </c:pt>
                <c:pt idx="10">
                  <c:v>459743.06945969863</c:v>
                </c:pt>
                <c:pt idx="11">
                  <c:v>599411.64328302152</c:v>
                </c:pt>
                <c:pt idx="12">
                  <c:v>626170.15362695127</c:v>
                </c:pt>
                <c:pt idx="13">
                  <c:v>396822.72223260521</c:v>
                </c:pt>
                <c:pt idx="14">
                  <c:v>177053.6243061033</c:v>
                </c:pt>
              </c:numCache>
            </c:numRef>
          </c:val>
          <c:smooth val="0"/>
          <c:extLst>
            <c:ext xmlns:c16="http://schemas.microsoft.com/office/drawing/2014/chart" uri="{C3380CC4-5D6E-409C-BE32-E72D297353CC}">
              <c16:uniqueId val="{00000003-C4BF-0147-9961-34FE780635F0}"/>
            </c:ext>
          </c:extLst>
        </c:ser>
        <c:dLbls>
          <c:showLegendKey val="0"/>
          <c:showVal val="0"/>
          <c:showCatName val="0"/>
          <c:showSerName val="0"/>
          <c:showPercent val="0"/>
          <c:showBubbleSize val="0"/>
        </c:dLbls>
        <c:smooth val="0"/>
        <c:axId val="1142375343"/>
        <c:axId val="1135575135"/>
      </c:lineChart>
      <c:catAx>
        <c:axId val="11423753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135575135"/>
        <c:crosses val="autoZero"/>
        <c:auto val="1"/>
        <c:lblAlgn val="ctr"/>
        <c:lblOffset val="100"/>
        <c:noMultiLvlLbl val="0"/>
      </c:catAx>
      <c:valAx>
        <c:axId val="1135575135"/>
        <c:scaling>
          <c:orientation val="minMax"/>
          <c:max val="7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Acre-Feet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42375343"/>
        <c:crosses val="autoZero"/>
        <c:crossBetween val="between"/>
        <c:majorUnit val="100000"/>
      </c:valAx>
      <c:spPr>
        <a:noFill/>
        <a:ln>
          <a:noFill/>
        </a:ln>
        <a:effectLst/>
      </c:spPr>
    </c:plotArea>
    <c:legend>
      <c:legendPos val="b"/>
      <c:layout>
        <c:manualLayout>
          <c:xMode val="edge"/>
          <c:yMode val="edge"/>
          <c:x val="0.19469792082024467"/>
          <c:y val="0.90890688054628199"/>
          <c:w val="0.61828276687472472"/>
          <c:h val="5.26069103453152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t>Population Change</a:t>
            </a:r>
          </a:p>
          <a:p>
            <a:pPr>
              <a:defRPr sz="1600"/>
            </a:pPr>
            <a:r>
              <a:rPr lang="en-US" sz="1400" dirty="0"/>
              <a:t>Baseline vs</a:t>
            </a:r>
            <a:r>
              <a:rPr lang="en-US" sz="1400" baseline="0" dirty="0"/>
              <a:t> </a:t>
            </a:r>
            <a:r>
              <a:rPr lang="en-US" sz="1400" dirty="0"/>
              <a:t>NMFS/USFWS/CDFW scenarios</a:t>
            </a:r>
          </a:p>
        </c:rich>
      </c:tx>
      <c:layout>
        <c:manualLayout>
          <c:xMode val="edge"/>
          <c:yMode val="edge"/>
          <c:x val="0.29161993011017312"/>
          <c:y val="4.390243902439024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'MAIN_Indirect effects'!$C$20:$C$34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effects'!$E$20:$E$34</c:f>
              <c:numCache>
                <c:formatCode>0.00%</c:formatCode>
                <c:ptCount val="15"/>
                <c:pt idx="0">
                  <c:v>3.1400000000000004E-3</c:v>
                </c:pt>
                <c:pt idx="1">
                  <c:v>8.0999999999999978E-3</c:v>
                </c:pt>
                <c:pt idx="2">
                  <c:v>1.2565000000000007E-2</c:v>
                </c:pt>
                <c:pt idx="3">
                  <c:v>1.6064999999999999E-2</c:v>
                </c:pt>
                <c:pt idx="4">
                  <c:v>1.6265000000000002E-2</c:v>
                </c:pt>
                <c:pt idx="5">
                  <c:v>1.6064999999999999E-2</c:v>
                </c:pt>
                <c:pt idx="6">
                  <c:v>1.67E-2</c:v>
                </c:pt>
                <c:pt idx="7">
                  <c:v>1.8298069960166301E-2</c:v>
                </c:pt>
                <c:pt idx="8">
                  <c:v>1.90153002662353E-2</c:v>
                </c:pt>
                <c:pt idx="9">
                  <c:v>2.0158878195164199E-2</c:v>
                </c:pt>
                <c:pt idx="10">
                  <c:v>2.0358878195164201E-2</c:v>
                </c:pt>
                <c:pt idx="11">
                  <c:v>2.0458878195164201E-2</c:v>
                </c:pt>
                <c:pt idx="12">
                  <c:v>2.0158878195164199E-2</c:v>
                </c:pt>
                <c:pt idx="13">
                  <c:v>2.2090898870696801E-2</c:v>
                </c:pt>
                <c:pt idx="14">
                  <c:v>2.3199999999999998E-2</c:v>
                </c:pt>
              </c:numCache>
            </c:numRef>
          </c:val>
          <c:smooth val="0"/>
          <c:extLst>
            <c:ext xmlns:c16="http://schemas.microsoft.com/office/drawing/2014/chart" uri="{C3380CC4-5D6E-409C-BE32-E72D297353CC}">
              <c16:uniqueId val="{00000000-9A83-48C3-B919-C135C5255501}"/>
            </c:ext>
          </c:extLst>
        </c:ser>
        <c:dLbls>
          <c:showLegendKey val="0"/>
          <c:showVal val="0"/>
          <c:showCatName val="0"/>
          <c:showSerName val="0"/>
          <c:showPercent val="0"/>
          <c:showBubbleSize val="0"/>
        </c:dLbls>
        <c:smooth val="0"/>
        <c:axId val="570166120"/>
        <c:axId val="570170056"/>
      </c:lineChart>
      <c:catAx>
        <c:axId val="570166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570170056"/>
        <c:crosses val="autoZero"/>
        <c:auto val="1"/>
        <c:lblAlgn val="ctr"/>
        <c:lblOffset val="100"/>
        <c:noMultiLvlLbl val="0"/>
      </c:catAx>
      <c:valAx>
        <c:axId val="5701700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Percent</a:t>
                </a:r>
                <a:r>
                  <a:rPr lang="en-US" baseline="0" dirty="0"/>
                  <a:t> Reduction</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7016612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sz="1600" dirty="0"/>
              <a:t>Income Loss in TID Area</a:t>
            </a:r>
          </a:p>
          <a:p>
            <a:pPr>
              <a:defRPr/>
            </a:pPr>
            <a:r>
              <a:rPr lang="en-US" sz="1400" dirty="0"/>
              <a:t>Population Migration * Average Annual Income Loss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'MAIN_Indirect effects'!$C$106</c:f>
              <c:strCache>
                <c:ptCount val="1"/>
                <c:pt idx="0">
                  <c:v>NMFS</c:v>
                </c:pt>
              </c:strCache>
            </c:strRef>
          </c:tx>
          <c:spPr>
            <a:ln w="28575" cap="rnd">
              <a:solidFill>
                <a:srgbClr val="00B050"/>
              </a:solidFill>
              <a:round/>
            </a:ln>
            <a:effectLst/>
          </c:spPr>
          <c:marker>
            <c:symbol val="none"/>
          </c:marker>
          <c:cat>
            <c:numRef>
              <c:f>'MAIN_Indirect effects'!$B$107:$B$121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effects'!$C$107:$C$121</c:f>
              <c:numCache>
                <c:formatCode>_("$"* #,##0_);_("$"* \(#,##0\);_("$"* "-"??_);_(@_)</c:formatCode>
                <c:ptCount val="15"/>
                <c:pt idx="0">
                  <c:v>387686.65010274254</c:v>
                </c:pt>
                <c:pt idx="1">
                  <c:v>32425024.799495697</c:v>
                </c:pt>
                <c:pt idx="2">
                  <c:v>65326670.095431089</c:v>
                </c:pt>
                <c:pt idx="3">
                  <c:v>115416046.80406809</c:v>
                </c:pt>
                <c:pt idx="4">
                  <c:v>126500208.86145592</c:v>
                </c:pt>
                <c:pt idx="5">
                  <c:v>133281820.76412678</c:v>
                </c:pt>
                <c:pt idx="6">
                  <c:v>161758039.20562172</c:v>
                </c:pt>
                <c:pt idx="7">
                  <c:v>215024105.40493917</c:v>
                </c:pt>
                <c:pt idx="8">
                  <c:v>316540715.81339598</c:v>
                </c:pt>
                <c:pt idx="9">
                  <c:v>334971840.76706457</c:v>
                </c:pt>
                <c:pt idx="10">
                  <c:v>354949909.61826944</c:v>
                </c:pt>
                <c:pt idx="11">
                  <c:v>377062994.3253994</c:v>
                </c:pt>
                <c:pt idx="12">
                  <c:v>396216637.87897253</c:v>
                </c:pt>
                <c:pt idx="13">
                  <c:v>464538180.44532013</c:v>
                </c:pt>
                <c:pt idx="14">
                  <c:v>492073422.95645666</c:v>
                </c:pt>
              </c:numCache>
            </c:numRef>
          </c:val>
          <c:smooth val="0"/>
          <c:extLst>
            <c:ext xmlns:c16="http://schemas.microsoft.com/office/drawing/2014/chart" uri="{C3380CC4-5D6E-409C-BE32-E72D297353CC}">
              <c16:uniqueId val="{00000000-6F64-9441-8F7E-6A171B550F78}"/>
            </c:ext>
          </c:extLst>
        </c:ser>
        <c:ser>
          <c:idx val="1"/>
          <c:order val="1"/>
          <c:tx>
            <c:strRef>
              <c:f>'MAIN_Indirect effects'!$D$106</c:f>
              <c:strCache>
                <c:ptCount val="1"/>
                <c:pt idx="0">
                  <c:v>USFWS</c:v>
                </c:pt>
              </c:strCache>
            </c:strRef>
          </c:tx>
          <c:spPr>
            <a:ln w="28575" cap="rnd">
              <a:solidFill>
                <a:srgbClr val="C00000"/>
              </a:solidFill>
              <a:round/>
            </a:ln>
            <a:effectLst/>
          </c:spPr>
          <c:marker>
            <c:symbol val="none"/>
          </c:marker>
          <c:cat>
            <c:numRef>
              <c:f>'MAIN_Indirect effects'!$B$107:$B$121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effects'!$D$107:$D$121</c:f>
              <c:numCache>
                <c:formatCode>_("$"* #,##0_);_("$"* \(#,##0\);_("$"* "-"??_);_(@_)</c:formatCode>
                <c:ptCount val="15"/>
                <c:pt idx="0">
                  <c:v>387686.65010274254</c:v>
                </c:pt>
                <c:pt idx="1">
                  <c:v>32425024.799495697</c:v>
                </c:pt>
                <c:pt idx="2">
                  <c:v>65326670.095431089</c:v>
                </c:pt>
                <c:pt idx="3">
                  <c:v>106949333.8545661</c:v>
                </c:pt>
                <c:pt idx="4">
                  <c:v>117576308.52566481</c:v>
                </c:pt>
                <c:pt idx="5">
                  <c:v>124039644.92681122</c:v>
                </c:pt>
                <c:pt idx="6">
                  <c:v>152194358.10199738</c:v>
                </c:pt>
                <c:pt idx="7">
                  <c:v>224910772.74547005</c:v>
                </c:pt>
                <c:pt idx="8">
                  <c:v>326770435.65852118</c:v>
                </c:pt>
                <c:pt idx="9">
                  <c:v>345551907.27584743</c:v>
                </c:pt>
                <c:pt idx="10">
                  <c:v>365897435.09369802</c:v>
                </c:pt>
                <c:pt idx="11">
                  <c:v>388391897.15771246</c:v>
                </c:pt>
                <c:pt idx="12">
                  <c:v>407944991.79308367</c:v>
                </c:pt>
                <c:pt idx="13">
                  <c:v>476652418.6909194</c:v>
                </c:pt>
                <c:pt idx="14">
                  <c:v>504596743.45014524</c:v>
                </c:pt>
              </c:numCache>
            </c:numRef>
          </c:val>
          <c:smooth val="0"/>
          <c:extLst>
            <c:ext xmlns:c16="http://schemas.microsoft.com/office/drawing/2014/chart" uri="{C3380CC4-5D6E-409C-BE32-E72D297353CC}">
              <c16:uniqueId val="{00000001-6F64-9441-8F7E-6A171B550F78}"/>
            </c:ext>
          </c:extLst>
        </c:ser>
        <c:ser>
          <c:idx val="2"/>
          <c:order val="2"/>
          <c:tx>
            <c:strRef>
              <c:f>'MAIN_Indirect effects'!$E$106</c:f>
              <c:strCache>
                <c:ptCount val="1"/>
                <c:pt idx="0">
                  <c:v>CDFW</c:v>
                </c:pt>
              </c:strCache>
            </c:strRef>
          </c:tx>
          <c:spPr>
            <a:ln w="28575" cap="rnd">
              <a:solidFill>
                <a:srgbClr val="FF9D00"/>
              </a:solidFill>
              <a:round/>
            </a:ln>
            <a:effectLst/>
          </c:spPr>
          <c:marker>
            <c:symbol val="none"/>
          </c:marker>
          <c:cat>
            <c:numRef>
              <c:f>'MAIN_Indirect effects'!$B$107:$B$121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effects'!$E$107:$E$121</c:f>
              <c:numCache>
                <c:formatCode>_("$"* #,##0_);_("$"* \(#,##0\);_("$"* "-"??_);_(@_)</c:formatCode>
                <c:ptCount val="15"/>
                <c:pt idx="0">
                  <c:v>387686.65010274254</c:v>
                </c:pt>
                <c:pt idx="1">
                  <c:v>15938671.339744329</c:v>
                </c:pt>
                <c:pt idx="2">
                  <c:v>26263099.810391188</c:v>
                </c:pt>
                <c:pt idx="3">
                  <c:v>35659610.819759369</c:v>
                </c:pt>
                <c:pt idx="4">
                  <c:v>38332073.543838978</c:v>
                </c:pt>
                <c:pt idx="5">
                  <c:v>39473736.015368938</c:v>
                </c:pt>
                <c:pt idx="6">
                  <c:v>42773094.701726437</c:v>
                </c:pt>
                <c:pt idx="7">
                  <c:v>216586198.84474277</c:v>
                </c:pt>
                <c:pt idx="8">
                  <c:v>214243517.36214399</c:v>
                </c:pt>
                <c:pt idx="9">
                  <c:v>225432885.5128026</c:v>
                </c:pt>
                <c:pt idx="10">
                  <c:v>236570667.47730207</c:v>
                </c:pt>
                <c:pt idx="11">
                  <c:v>268154475.09742928</c:v>
                </c:pt>
                <c:pt idx="12">
                  <c:v>316072886.1325407</c:v>
                </c:pt>
                <c:pt idx="13">
                  <c:v>624284602.11062431</c:v>
                </c:pt>
                <c:pt idx="14">
                  <c:v>708225934.67751551</c:v>
                </c:pt>
              </c:numCache>
            </c:numRef>
          </c:val>
          <c:smooth val="0"/>
          <c:extLst>
            <c:ext xmlns:c16="http://schemas.microsoft.com/office/drawing/2014/chart" uri="{C3380CC4-5D6E-409C-BE32-E72D297353CC}">
              <c16:uniqueId val="{00000002-6F64-9441-8F7E-6A171B550F78}"/>
            </c:ext>
          </c:extLst>
        </c:ser>
        <c:dLbls>
          <c:showLegendKey val="0"/>
          <c:showVal val="0"/>
          <c:showCatName val="0"/>
          <c:showSerName val="0"/>
          <c:showPercent val="0"/>
          <c:showBubbleSize val="0"/>
        </c:dLbls>
        <c:smooth val="0"/>
        <c:axId val="542115000"/>
        <c:axId val="542111720"/>
      </c:lineChart>
      <c:catAx>
        <c:axId val="54211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542111720"/>
        <c:crosses val="autoZero"/>
        <c:auto val="1"/>
        <c:lblAlgn val="ctr"/>
        <c:lblOffset val="100"/>
        <c:noMultiLvlLbl val="0"/>
      </c:catAx>
      <c:valAx>
        <c:axId val="542111720"/>
        <c:scaling>
          <c:orientation val="minMax"/>
        </c:scaling>
        <c:delete val="0"/>
        <c:axPos val="l"/>
        <c:majorGridlines>
          <c:spPr>
            <a:ln w="9525" cap="flat" cmpd="sng" algn="ctr">
              <a:no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42115000"/>
        <c:crosses val="autoZero"/>
        <c:crossBetween val="between"/>
        <c:dispUnits>
          <c:builtInUnit val="millions"/>
          <c:dispUnitsLbl>
            <c:layout>
              <c:manualLayout>
                <c:xMode val="edge"/>
                <c:yMode val="edge"/>
                <c:x val="1.7942247859910131E-2"/>
                <c:y val="0.39066386671166214"/>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t>Property Values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056801291599982"/>
          <c:y val="0.12654147213899147"/>
          <c:w val="0.81046582098654474"/>
          <c:h val="0.6477266174633669"/>
        </c:manualLayout>
      </c:layout>
      <c:lineChart>
        <c:grouping val="standard"/>
        <c:varyColors val="0"/>
        <c:ser>
          <c:idx val="0"/>
          <c:order val="0"/>
          <c:tx>
            <c:strRef>
              <c:f>'MAIN_Indirect effects'!$F$2</c:f>
              <c:strCache>
                <c:ptCount val="1"/>
                <c:pt idx="0">
                  <c:v>Baseline Case</c:v>
                </c:pt>
              </c:strCache>
            </c:strRef>
          </c:tx>
          <c:spPr>
            <a:ln w="28575" cap="rnd">
              <a:solidFill>
                <a:schemeClr val="accent2"/>
              </a:solidFill>
              <a:round/>
            </a:ln>
            <a:effectLst/>
          </c:spPr>
          <c:marker>
            <c:symbol val="none"/>
          </c:marker>
          <c:cat>
            <c:numRef>
              <c:f>'MAIN_Indirect effects'!$B$3:$B$17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effects'!$F$3:$F$17</c:f>
              <c:numCache>
                <c:formatCode>_("$"* #,##0_);_("$"* \(#,##0\);_("$"* "-"??_);_(@_)</c:formatCode>
                <c:ptCount val="15"/>
                <c:pt idx="0">
                  <c:v>3606921224.4274344</c:v>
                </c:pt>
                <c:pt idx="1">
                  <c:v>3611944206.676538</c:v>
                </c:pt>
                <c:pt idx="2">
                  <c:v>3158760482.2468629</c:v>
                </c:pt>
                <c:pt idx="3">
                  <c:v>3074130230.1676865</c:v>
                </c:pt>
                <c:pt idx="4">
                  <c:v>3013456090.2657685</c:v>
                </c:pt>
                <c:pt idx="5">
                  <c:v>2736236802.0419879</c:v>
                </c:pt>
                <c:pt idx="6">
                  <c:v>2893991030.6622672</c:v>
                </c:pt>
                <c:pt idx="7">
                  <c:v>3407205466.9816461</c:v>
                </c:pt>
                <c:pt idx="8">
                  <c:v>3550111387.6131873</c:v>
                </c:pt>
                <c:pt idx="9">
                  <c:v>3510789740.4648342</c:v>
                </c:pt>
                <c:pt idx="10">
                  <c:v>3534434013.5475321</c:v>
                </c:pt>
                <c:pt idx="11">
                  <c:v>3649545096.907877</c:v>
                </c:pt>
                <c:pt idx="12">
                  <c:v>3286164288.6453991</c:v>
                </c:pt>
                <c:pt idx="13">
                  <c:v>3130557322.0768137</c:v>
                </c:pt>
                <c:pt idx="14">
                  <c:v>3649126209.6561227</c:v>
                </c:pt>
              </c:numCache>
            </c:numRef>
          </c:val>
          <c:smooth val="0"/>
          <c:extLst>
            <c:ext xmlns:c16="http://schemas.microsoft.com/office/drawing/2014/chart" uri="{C3380CC4-5D6E-409C-BE32-E72D297353CC}">
              <c16:uniqueId val="{00000000-D3B0-4AC6-9753-73E984FDD189}"/>
            </c:ext>
          </c:extLst>
        </c:ser>
        <c:ser>
          <c:idx val="1"/>
          <c:order val="1"/>
          <c:tx>
            <c:strRef>
              <c:f>'MAIN_Indirect effects'!$G$2</c:f>
              <c:strCache>
                <c:ptCount val="1"/>
                <c:pt idx="0">
                  <c:v>NMFS</c:v>
                </c:pt>
              </c:strCache>
            </c:strRef>
          </c:tx>
          <c:spPr>
            <a:ln w="28575" cap="rnd">
              <a:solidFill>
                <a:srgbClr val="00B050"/>
              </a:solidFill>
              <a:round/>
            </a:ln>
            <a:effectLst/>
          </c:spPr>
          <c:marker>
            <c:symbol val="none"/>
          </c:marker>
          <c:cat>
            <c:numRef>
              <c:f>'MAIN_Indirect effects'!$B$3:$B$17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effects'!$G$3:$G$17</c:f>
              <c:numCache>
                <c:formatCode>_(* #,##0_);_(* \(#,##0\);_(* "-"??_);_(@_)</c:formatCode>
                <c:ptCount val="15"/>
                <c:pt idx="0">
                  <c:v>3606921224.4274344</c:v>
                </c:pt>
                <c:pt idx="1">
                  <c:v>3534407804.3732147</c:v>
                </c:pt>
                <c:pt idx="2">
                  <c:v>3043939538.7171893</c:v>
                </c:pt>
                <c:pt idx="3">
                  <c:v>2856942929.4063396</c:v>
                </c:pt>
                <c:pt idx="4">
                  <c:v>2799774658.4105597</c:v>
                </c:pt>
                <c:pt idx="5">
                  <c:v>2537859633.8939438</c:v>
                </c:pt>
                <c:pt idx="6">
                  <c:v>2668959111.4363537</c:v>
                </c:pt>
                <c:pt idx="7">
                  <c:v>3120852562.1849518</c:v>
                </c:pt>
                <c:pt idx="8">
                  <c:v>3092620366.7961011</c:v>
                </c:pt>
                <c:pt idx="9">
                  <c:v>3051929521.3860803</c:v>
                </c:pt>
                <c:pt idx="10">
                  <c:v>3060584226.7979264</c:v>
                </c:pt>
                <c:pt idx="11">
                  <c:v>3145664570.5281296</c:v>
                </c:pt>
                <c:pt idx="12">
                  <c:v>2823362817.9945054</c:v>
                </c:pt>
                <c:pt idx="13">
                  <c:v>2627372408.5083342</c:v>
                </c:pt>
                <c:pt idx="14">
                  <c:v>3051764249.1354156</c:v>
                </c:pt>
              </c:numCache>
            </c:numRef>
          </c:val>
          <c:smooth val="0"/>
          <c:extLst>
            <c:ext xmlns:c16="http://schemas.microsoft.com/office/drawing/2014/chart" uri="{C3380CC4-5D6E-409C-BE32-E72D297353CC}">
              <c16:uniqueId val="{00000001-D3B0-4AC6-9753-73E984FDD189}"/>
            </c:ext>
          </c:extLst>
        </c:ser>
        <c:ser>
          <c:idx val="2"/>
          <c:order val="2"/>
          <c:tx>
            <c:strRef>
              <c:f>'MAIN_Indirect effects'!$H$2</c:f>
              <c:strCache>
                <c:ptCount val="1"/>
                <c:pt idx="0">
                  <c:v>USFWS</c:v>
                </c:pt>
              </c:strCache>
            </c:strRef>
          </c:tx>
          <c:spPr>
            <a:ln w="28575" cap="rnd">
              <a:solidFill>
                <a:srgbClr val="C00000"/>
              </a:solidFill>
              <a:round/>
            </a:ln>
            <a:effectLst/>
          </c:spPr>
          <c:marker>
            <c:symbol val="none"/>
          </c:marker>
          <c:cat>
            <c:numRef>
              <c:f>'MAIN_Indirect effects'!$B$3:$B$17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effects'!$H$3:$H$17</c:f>
              <c:numCache>
                <c:formatCode>_(* #,##0_);_(* \(#,##0\);_(* "-"??_);_(@_)</c:formatCode>
                <c:ptCount val="15"/>
                <c:pt idx="0">
                  <c:v>3606921224.4274344</c:v>
                </c:pt>
                <c:pt idx="1">
                  <c:v>3534407804.3732147</c:v>
                </c:pt>
                <c:pt idx="2">
                  <c:v>3043939538.7171893</c:v>
                </c:pt>
                <c:pt idx="3">
                  <c:v>2879998906.1325974</c:v>
                </c:pt>
                <c:pt idx="4">
                  <c:v>2821402333.6995487</c:v>
                </c:pt>
                <c:pt idx="5">
                  <c:v>2548462551.5018568</c:v>
                </c:pt>
                <c:pt idx="6">
                  <c:v>2687046555.3779931</c:v>
                </c:pt>
                <c:pt idx="7">
                  <c:v>3103816534.8500438</c:v>
                </c:pt>
                <c:pt idx="8">
                  <c:v>3074869809.8580351</c:v>
                </c:pt>
                <c:pt idx="9">
                  <c:v>3034375572.6837559</c:v>
                </c:pt>
                <c:pt idx="10">
                  <c:v>3042912056.7301884</c:v>
                </c:pt>
                <c:pt idx="11">
                  <c:v>3127416845.0435901</c:v>
                </c:pt>
                <c:pt idx="12">
                  <c:v>2806931996.5512786</c:v>
                </c:pt>
                <c:pt idx="13">
                  <c:v>2611719621.8979497</c:v>
                </c:pt>
                <c:pt idx="14">
                  <c:v>3033518618.0871348</c:v>
                </c:pt>
              </c:numCache>
            </c:numRef>
          </c:val>
          <c:smooth val="0"/>
          <c:extLst>
            <c:ext xmlns:c16="http://schemas.microsoft.com/office/drawing/2014/chart" uri="{C3380CC4-5D6E-409C-BE32-E72D297353CC}">
              <c16:uniqueId val="{00000002-D3B0-4AC6-9753-73E984FDD189}"/>
            </c:ext>
          </c:extLst>
        </c:ser>
        <c:ser>
          <c:idx val="3"/>
          <c:order val="3"/>
          <c:tx>
            <c:strRef>
              <c:f>'MAIN_Indirect effects'!$I$2</c:f>
              <c:strCache>
                <c:ptCount val="1"/>
                <c:pt idx="0">
                  <c:v>CDFW</c:v>
                </c:pt>
              </c:strCache>
            </c:strRef>
          </c:tx>
          <c:spPr>
            <a:ln w="28575" cap="rnd">
              <a:solidFill>
                <a:srgbClr val="FF9D00"/>
              </a:solidFill>
              <a:round/>
            </a:ln>
            <a:effectLst/>
          </c:spPr>
          <c:marker>
            <c:symbol val="none"/>
          </c:marker>
          <c:cat>
            <c:numRef>
              <c:f>'MAIN_Indirect effects'!$B$3:$B$17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effects'!$I$3:$I$17</c:f>
              <c:numCache>
                <c:formatCode>_(* #,##0_);_(* \(#,##0\);_(* "-"??_);_(@_)</c:formatCode>
                <c:ptCount val="15"/>
                <c:pt idx="0">
                  <c:v>3606921224.4274344</c:v>
                </c:pt>
                <c:pt idx="1">
                  <c:v>3611944206.676538</c:v>
                </c:pt>
                <c:pt idx="2">
                  <c:v>3158760482.2468629</c:v>
                </c:pt>
                <c:pt idx="3">
                  <c:v>3074130230.1676865</c:v>
                </c:pt>
                <c:pt idx="4">
                  <c:v>3013456090.2657685</c:v>
                </c:pt>
                <c:pt idx="5">
                  <c:v>2736236802.0419879</c:v>
                </c:pt>
                <c:pt idx="6">
                  <c:v>2893991030.6622672</c:v>
                </c:pt>
                <c:pt idx="7">
                  <c:v>3118160869.8660364</c:v>
                </c:pt>
                <c:pt idx="8">
                  <c:v>3270125936.1767607</c:v>
                </c:pt>
                <c:pt idx="9">
                  <c:v>3233671403.6174769</c:v>
                </c:pt>
                <c:pt idx="10">
                  <c:v>3251679292.4637299</c:v>
                </c:pt>
                <c:pt idx="11">
                  <c:v>3321086038.1861682</c:v>
                </c:pt>
                <c:pt idx="12">
                  <c:v>2935640097.8565564</c:v>
                </c:pt>
                <c:pt idx="13">
                  <c:v>2420964329.0727358</c:v>
                </c:pt>
                <c:pt idx="14">
                  <c:v>2736844657.2420921</c:v>
                </c:pt>
              </c:numCache>
            </c:numRef>
          </c:val>
          <c:smooth val="0"/>
          <c:extLst>
            <c:ext xmlns:c16="http://schemas.microsoft.com/office/drawing/2014/chart" uri="{C3380CC4-5D6E-409C-BE32-E72D297353CC}">
              <c16:uniqueId val="{00000003-D3B0-4AC6-9753-73E984FDD189}"/>
            </c:ext>
          </c:extLst>
        </c:ser>
        <c:dLbls>
          <c:showLegendKey val="0"/>
          <c:showVal val="0"/>
          <c:showCatName val="0"/>
          <c:showSerName val="0"/>
          <c:showPercent val="0"/>
          <c:showBubbleSize val="0"/>
        </c:dLbls>
        <c:smooth val="0"/>
        <c:axId val="465182512"/>
        <c:axId val="465178576"/>
      </c:lineChart>
      <c:catAx>
        <c:axId val="46518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465178576"/>
        <c:crosses val="autoZero"/>
        <c:auto val="1"/>
        <c:lblAlgn val="ctr"/>
        <c:lblOffset val="100"/>
        <c:noMultiLvlLbl val="0"/>
      </c:catAx>
      <c:valAx>
        <c:axId val="465178576"/>
        <c:scaling>
          <c:orientation val="minMax"/>
          <c:min val="2000000000"/>
        </c:scaling>
        <c:delete val="0"/>
        <c:axPos val="l"/>
        <c:majorGridlines>
          <c:spPr>
            <a:ln w="9525" cap="flat" cmpd="sng" algn="ctr">
              <a:no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65182512"/>
        <c:crosses val="autoZero"/>
        <c:crossBetween val="between"/>
        <c:dispUnits>
          <c:builtInUnit val="millions"/>
          <c:dispUnitsLbl>
            <c:layout>
              <c:manualLayout>
                <c:xMode val="edge"/>
                <c:yMode val="edge"/>
                <c:x val="7.1759202897962605E-3"/>
                <c:y val="0.33566836249568016"/>
              </c:manualLayout>
            </c:layout>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t>Millions</a:t>
                  </a:r>
                </a:p>
              </c:rich>
            </c:tx>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0.16563068967289707"/>
          <c:y val="0.60488672799005705"/>
          <c:w val="0.44326508431199096"/>
          <c:h val="0.1889228530943967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t>Tax Revenue Loss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038746719160106"/>
          <c:y val="0.19638249545729861"/>
          <c:w val="0.83350803805774276"/>
          <c:h val="0.60569616898849177"/>
        </c:manualLayout>
      </c:layout>
      <c:lineChart>
        <c:grouping val="standard"/>
        <c:varyColors val="0"/>
        <c:ser>
          <c:idx val="0"/>
          <c:order val="0"/>
          <c:tx>
            <c:strRef>
              <c:f>'MAIN_Indirect effects'!$C$132</c:f>
              <c:strCache>
                <c:ptCount val="1"/>
                <c:pt idx="0">
                  <c:v>NMFS</c:v>
                </c:pt>
              </c:strCache>
            </c:strRef>
          </c:tx>
          <c:spPr>
            <a:ln w="28575" cap="rnd">
              <a:solidFill>
                <a:srgbClr val="C00000"/>
              </a:solidFill>
              <a:round/>
            </a:ln>
            <a:effectLst/>
          </c:spPr>
          <c:marker>
            <c:symbol val="none"/>
          </c:marker>
          <c:cat>
            <c:numRef>
              <c:f>'MAIN_Indirect effects'!$B$133:$B$147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effects'!$C$133:$C$147</c:f>
              <c:numCache>
                <c:formatCode>_("$"* #,##0.00_);_("$"* \(#,##0.00\);_("$"* "-"??_);_(@_)</c:formatCode>
                <c:ptCount val="15"/>
                <c:pt idx="0">
                  <c:v>27138.065507191979</c:v>
                </c:pt>
                <c:pt idx="1">
                  <c:v>1120521.8111891875</c:v>
                </c:pt>
                <c:pt idx="2">
                  <c:v>1740119.5878995983</c:v>
                </c:pt>
                <c:pt idx="3">
                  <c:v>3253449.4779358199</c:v>
                </c:pt>
                <c:pt idx="4">
                  <c:v>3261352.2062102389</c:v>
                </c:pt>
                <c:pt idx="5">
                  <c:v>3101696.4320831434</c:v>
                </c:pt>
                <c:pt idx="6">
                  <c:v>3567769.8399501541</c:v>
                </c:pt>
                <c:pt idx="7">
                  <c:v>4582857.1351817278</c:v>
                </c:pt>
                <c:pt idx="8">
                  <c:v>7195827.7673427593</c:v>
                </c:pt>
                <c:pt idx="9">
                  <c:v>7298954.6620640596</c:v>
                </c:pt>
                <c:pt idx="10">
                  <c:v>7579555.2459219955</c:v>
                </c:pt>
                <c:pt idx="11">
                  <c:v>8058133.8865987062</c:v>
                </c:pt>
                <c:pt idx="12">
                  <c:v>7634029.3599047102</c:v>
                </c:pt>
                <c:pt idx="13">
                  <c:v>8457656.2616841551</c:v>
                </c:pt>
                <c:pt idx="14">
                  <c:v>9763367.1469723042</c:v>
                </c:pt>
              </c:numCache>
            </c:numRef>
          </c:val>
          <c:smooth val="0"/>
          <c:extLst>
            <c:ext xmlns:c16="http://schemas.microsoft.com/office/drawing/2014/chart" uri="{C3380CC4-5D6E-409C-BE32-E72D297353CC}">
              <c16:uniqueId val="{00000000-F24E-5940-85B1-1A2A9795C37E}"/>
            </c:ext>
          </c:extLst>
        </c:ser>
        <c:ser>
          <c:idx val="1"/>
          <c:order val="1"/>
          <c:tx>
            <c:strRef>
              <c:f>'MAIN_Indirect effects'!$D$132</c:f>
              <c:strCache>
                <c:ptCount val="1"/>
                <c:pt idx="0">
                  <c:v>USFWS</c:v>
                </c:pt>
              </c:strCache>
            </c:strRef>
          </c:tx>
          <c:spPr>
            <a:ln w="28575" cap="rnd">
              <a:solidFill>
                <a:srgbClr val="00B050"/>
              </a:solidFill>
              <a:round/>
            </a:ln>
            <a:effectLst/>
          </c:spPr>
          <c:marker>
            <c:symbol val="none"/>
          </c:marker>
          <c:cat>
            <c:numRef>
              <c:f>'MAIN_Indirect effects'!$B$133:$B$147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effects'!$D$133:$D$147</c:f>
              <c:numCache>
                <c:formatCode>_("$"* #,##0.00_);_("$"* \(#,##0.00\);_("$"* "-"??_);_(@_)</c:formatCode>
                <c:ptCount val="15"/>
                <c:pt idx="0">
                  <c:v>27138.065507191979</c:v>
                </c:pt>
                <c:pt idx="1">
                  <c:v>1120521.8111891875</c:v>
                </c:pt>
                <c:pt idx="2">
                  <c:v>1740119.5878995983</c:v>
                </c:pt>
                <c:pt idx="3">
                  <c:v>2925738.4417599211</c:v>
                </c:pt>
                <c:pt idx="4">
                  <c:v>2949361.3968641832</c:v>
                </c:pt>
                <c:pt idx="5">
                  <c:v>2926029.8080767579</c:v>
                </c:pt>
                <c:pt idx="6">
                  <c:v>3297046.2788627474</c:v>
                </c:pt>
                <c:pt idx="7">
                  <c:v>4841945.2577905562</c:v>
                </c:pt>
                <c:pt idx="8">
                  <c:v>7465448.4216791689</c:v>
                </c:pt>
                <c:pt idx="9">
                  <c:v>7567752.6645507682</c:v>
                </c:pt>
                <c:pt idx="10">
                  <c:v>7851545.8239873881</c:v>
                </c:pt>
                <c:pt idx="11">
                  <c:v>8339098.6683729123</c:v>
                </c:pt>
                <c:pt idx="12">
                  <c:v>7894146.9462108975</c:v>
                </c:pt>
                <c:pt idx="13">
                  <c:v>8709849.206126757</c:v>
                </c:pt>
                <c:pt idx="14">
                  <c:v>10049879.697379693</c:v>
                </c:pt>
              </c:numCache>
            </c:numRef>
          </c:val>
          <c:smooth val="0"/>
          <c:extLst>
            <c:ext xmlns:c16="http://schemas.microsoft.com/office/drawing/2014/chart" uri="{C3380CC4-5D6E-409C-BE32-E72D297353CC}">
              <c16:uniqueId val="{00000001-F24E-5940-85B1-1A2A9795C37E}"/>
            </c:ext>
          </c:extLst>
        </c:ser>
        <c:ser>
          <c:idx val="2"/>
          <c:order val="2"/>
          <c:tx>
            <c:strRef>
              <c:f>'MAIN_Indirect effects'!$E$132</c:f>
              <c:strCache>
                <c:ptCount val="1"/>
                <c:pt idx="0">
                  <c:v>CDFW</c:v>
                </c:pt>
              </c:strCache>
            </c:strRef>
          </c:tx>
          <c:spPr>
            <a:ln w="28575" cap="rnd">
              <a:solidFill>
                <a:srgbClr val="FF9D00"/>
              </a:solidFill>
              <a:round/>
            </a:ln>
            <a:effectLst/>
          </c:spPr>
          <c:marker>
            <c:symbol val="none"/>
          </c:marker>
          <c:cat>
            <c:numRef>
              <c:f>'MAIN_Indirect effects'!$B$133:$B$147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'MAIN_Indirect effects'!$E$133:$E$147</c:f>
              <c:numCache>
                <c:formatCode>_("$"* #,##0.00_);_("$"* \(#,##0.00\);_("$"* "-"??_);_(@_)</c:formatCode>
                <c:ptCount val="15"/>
                <c:pt idx="0">
                  <c:v>27138.065507191979</c:v>
                </c:pt>
                <c:pt idx="1">
                  <c:v>74380.466252140221</c:v>
                </c:pt>
                <c:pt idx="2">
                  <c:v>122561.13244849221</c:v>
                </c:pt>
                <c:pt idx="3">
                  <c:v>166411.51715887705</c:v>
                </c:pt>
                <c:pt idx="4">
                  <c:v>178883.00987124859</c:v>
                </c:pt>
                <c:pt idx="5">
                  <c:v>184210.76807172172</c:v>
                </c:pt>
                <c:pt idx="6">
                  <c:v>199607.77527472339</c:v>
                </c:pt>
                <c:pt idx="7">
                  <c:v>4623793.0585539201</c:v>
                </c:pt>
                <c:pt idx="8">
                  <c:v>4499621.2239786722</c:v>
                </c:pt>
                <c:pt idx="9">
                  <c:v>4515999.3429850452</c:v>
                </c:pt>
                <c:pt idx="10">
                  <c:v>4638430.4617749378</c:v>
                </c:pt>
                <c:pt idx="11">
                  <c:v>5357125.7844760306</c:v>
                </c:pt>
                <c:pt idx="12">
                  <c:v>5856559.1868123896</c:v>
                </c:pt>
                <c:pt idx="13">
                  <c:v>11783240.555733889</c:v>
                </c:pt>
                <c:pt idx="14">
                  <c:v>14708573.767003788</c:v>
                </c:pt>
              </c:numCache>
            </c:numRef>
          </c:val>
          <c:smooth val="0"/>
          <c:extLst>
            <c:ext xmlns:c16="http://schemas.microsoft.com/office/drawing/2014/chart" uri="{C3380CC4-5D6E-409C-BE32-E72D297353CC}">
              <c16:uniqueId val="{00000002-F24E-5940-85B1-1A2A9795C37E}"/>
            </c:ext>
          </c:extLst>
        </c:ser>
        <c:dLbls>
          <c:showLegendKey val="0"/>
          <c:showVal val="0"/>
          <c:showCatName val="0"/>
          <c:showSerName val="0"/>
          <c:showPercent val="0"/>
          <c:showBubbleSize val="0"/>
        </c:dLbls>
        <c:smooth val="0"/>
        <c:axId val="753471536"/>
        <c:axId val="753470552"/>
      </c:lineChart>
      <c:catAx>
        <c:axId val="75347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753470552"/>
        <c:crosses val="autoZero"/>
        <c:auto val="1"/>
        <c:lblAlgn val="ctr"/>
        <c:lblOffset val="100"/>
        <c:noMultiLvlLbl val="0"/>
      </c:catAx>
      <c:valAx>
        <c:axId val="753470552"/>
        <c:scaling>
          <c:orientation val="minMax"/>
          <c:max val="16000000"/>
          <c:min val="0"/>
        </c:scaling>
        <c:delete val="0"/>
        <c:axPos val="l"/>
        <c:majorGridlines>
          <c:spPr>
            <a:ln w="9525" cap="flat" cmpd="sng" algn="ctr">
              <a:no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53471536"/>
        <c:crosses val="autoZero"/>
        <c:crossBetween val="between"/>
        <c:dispUnits>
          <c:builtInUnit val="millions"/>
          <c:dispUnitsLbl>
            <c:layout>
              <c:manualLayout>
                <c:xMode val="edge"/>
                <c:yMode val="edge"/>
                <c:x val="2.1098415995845235E-2"/>
                <c:y val="0.36405546900220359"/>
              </c:manualLayout>
            </c:layout>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t>Millions</a:t>
                  </a:r>
                </a:p>
              </c:rich>
            </c:tx>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0.56160810367454073"/>
          <c:y val="0.70204648697758931"/>
          <c:w val="0.40857365485564306"/>
          <c:h val="8.332725177645476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Agriculture</a:t>
            </a:r>
            <a:r>
              <a:rPr lang="en-US" baseline="0" dirty="0"/>
              <a:t> Industry (% employed population 16+): </a:t>
            </a:r>
            <a:br>
              <a:rPr lang="en-US" baseline="0" dirty="0"/>
            </a:br>
            <a:r>
              <a:rPr lang="en-US" baseline="0" dirty="0"/>
              <a:t>Turlock vs. other populous areas </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4E-49D2-8E96-02F17474A1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4E-49D2-8E96-02F17474A1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4E-49D2-8E96-02F17474A1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4E-49D2-8E96-02F17474A1D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B4E-49D2-8E96-02F17474A1D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B4E-49D2-8E96-02F17474A1D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B4E-49D2-8E96-02F17474A1D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B4E-49D2-8E96-02F17474A1D5}"/>
              </c:ext>
            </c:extLst>
          </c:dPt>
          <c:cat>
            <c:strRef>
              <c:f>Sheet1!$A$2:$A$9</c:f>
              <c:strCache>
                <c:ptCount val="8"/>
                <c:pt idx="0">
                  <c:v>Modesto </c:v>
                </c:pt>
                <c:pt idx="1">
                  <c:v>Stanislaus</c:v>
                </c:pt>
                <c:pt idx="2">
                  <c:v>Turlock</c:v>
                </c:pt>
                <c:pt idx="3">
                  <c:v>California</c:v>
                </c:pt>
                <c:pt idx="4">
                  <c:v>West</c:v>
                </c:pt>
                <c:pt idx="5">
                  <c:v>United States</c:v>
                </c:pt>
                <c:pt idx="6">
                  <c:v>Omaha</c:v>
                </c:pt>
                <c:pt idx="7">
                  <c:v>Albuquerque</c:v>
                </c:pt>
              </c:strCache>
            </c:strRef>
          </c:cat>
          <c:val>
            <c:numRef>
              <c:f>Sheet1!$B$2:$B$9</c:f>
              <c:numCache>
                <c:formatCode>0.00%</c:formatCode>
                <c:ptCount val="8"/>
                <c:pt idx="0">
                  <c:v>5.7000000000000002E-2</c:v>
                </c:pt>
                <c:pt idx="1">
                  <c:v>5.7000000000000002E-2</c:v>
                </c:pt>
                <c:pt idx="2">
                  <c:v>5.5E-2</c:v>
                </c:pt>
                <c:pt idx="3">
                  <c:v>2.1999999999999999E-2</c:v>
                </c:pt>
                <c:pt idx="4">
                  <c:v>2.1000000000000001E-2</c:v>
                </c:pt>
                <c:pt idx="5">
                  <c:v>1.4E-2</c:v>
                </c:pt>
                <c:pt idx="6">
                  <c:v>7.0000000000000001E-3</c:v>
                </c:pt>
                <c:pt idx="7">
                  <c:v>6.0000000000000001E-3</c:v>
                </c:pt>
              </c:numCache>
            </c:numRef>
          </c:val>
          <c:extLst>
            <c:ext xmlns:c16="http://schemas.microsoft.com/office/drawing/2014/chart" uri="{C3380CC4-5D6E-409C-BE32-E72D297353CC}">
              <c16:uniqueId val="{00000010-0B4E-49D2-8E96-02F17474A1D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dk1"/>
                </a:solidFill>
                <a:latin typeface="+mn-lt"/>
                <a:ea typeface="+mn-ea"/>
                <a:cs typeface="+mn-cs"/>
              </a:defRPr>
            </a:pPr>
            <a:r>
              <a:rPr lang="en-US" sz="1600"/>
              <a:t>Annual Water Diversions by Year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dk1"/>
              </a:solidFill>
              <a:latin typeface="+mn-lt"/>
              <a:ea typeface="+mn-ea"/>
              <a:cs typeface="+mn-cs"/>
            </a:defRPr>
          </a:pPr>
          <a:endParaRPr lang="en-US"/>
        </a:p>
      </c:txPr>
    </c:title>
    <c:autoTitleDeleted val="0"/>
    <c:plotArea>
      <c:layout/>
      <c:lineChart>
        <c:grouping val="standard"/>
        <c:varyColors val="0"/>
        <c:ser>
          <c:idx val="1"/>
          <c:order val="0"/>
          <c:tx>
            <c:strRef>
              <c:f>Sheet2!$H$1</c:f>
              <c:strCache>
                <c:ptCount val="1"/>
                <c:pt idx="0">
                  <c:v>NMFS</c:v>
                </c:pt>
              </c:strCache>
            </c:strRef>
          </c:tx>
          <c:spPr>
            <a:ln w="19050" cap="rnd">
              <a:solidFill>
                <a:srgbClr val="00B050"/>
              </a:solidFill>
              <a:prstDash val="dash"/>
              <a:round/>
            </a:ln>
            <a:effectLst/>
          </c:spPr>
          <c:marker>
            <c:symbol val="none"/>
          </c:marker>
          <c:cat>
            <c:numRef>
              <c:f>Sheet2!$F$23:$F$116</c:f>
              <c:numCache>
                <c:formatCode>General</c:formatCode>
                <c:ptCount val="94"/>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pt idx="82">
                  <c:v>2004</c:v>
                </c:pt>
                <c:pt idx="83">
                  <c:v>2005</c:v>
                </c:pt>
                <c:pt idx="84">
                  <c:v>2006</c:v>
                </c:pt>
                <c:pt idx="85">
                  <c:v>2007</c:v>
                </c:pt>
                <c:pt idx="86">
                  <c:v>2008</c:v>
                </c:pt>
                <c:pt idx="87">
                  <c:v>2009</c:v>
                </c:pt>
                <c:pt idx="88">
                  <c:v>2010</c:v>
                </c:pt>
                <c:pt idx="89">
                  <c:v>2011</c:v>
                </c:pt>
                <c:pt idx="90">
                  <c:v>2012</c:v>
                </c:pt>
                <c:pt idx="91">
                  <c:v>2013</c:v>
                </c:pt>
                <c:pt idx="92">
                  <c:v>2014</c:v>
                </c:pt>
                <c:pt idx="93">
                  <c:v>2015</c:v>
                </c:pt>
              </c:numCache>
            </c:numRef>
          </c:cat>
          <c:val>
            <c:numRef>
              <c:f>Sheet2!$H$23:$H$116</c:f>
              <c:numCache>
                <c:formatCode>General</c:formatCode>
                <c:ptCount val="94"/>
                <c:pt idx="0">
                  <c:v>537205.5329439569</c:v>
                </c:pt>
                <c:pt idx="1">
                  <c:v>518838.38962435763</c:v>
                </c:pt>
                <c:pt idx="2">
                  <c:v>507415.02764393185</c:v>
                </c:pt>
                <c:pt idx="3">
                  <c:v>465787.04126838857</c:v>
                </c:pt>
                <c:pt idx="4">
                  <c:v>388428.91716883128</c:v>
                </c:pt>
                <c:pt idx="5">
                  <c:v>433696.83802218747</c:v>
                </c:pt>
                <c:pt idx="6">
                  <c:v>489254.48117557709</c:v>
                </c:pt>
                <c:pt idx="7">
                  <c:v>254305.08701395517</c:v>
                </c:pt>
                <c:pt idx="8">
                  <c:v>309353.22989615635</c:v>
                </c:pt>
                <c:pt idx="9">
                  <c:v>120180.9932305368</c:v>
                </c:pt>
                <c:pt idx="10">
                  <c:v>495825.01831826573</c:v>
                </c:pt>
                <c:pt idx="11">
                  <c:v>431748.52025324322</c:v>
                </c:pt>
                <c:pt idx="12">
                  <c:v>211422.03409682427</c:v>
                </c:pt>
                <c:pt idx="13">
                  <c:v>461038.29853655898</c:v>
                </c:pt>
                <c:pt idx="14">
                  <c:v>524898.92976586125</c:v>
                </c:pt>
                <c:pt idx="15">
                  <c:v>519973.54883369931</c:v>
                </c:pt>
                <c:pt idx="16">
                  <c:v>504733.00557626336</c:v>
                </c:pt>
                <c:pt idx="17">
                  <c:v>523885.86701141082</c:v>
                </c:pt>
                <c:pt idx="18">
                  <c:v>540792.25405830157</c:v>
                </c:pt>
                <c:pt idx="19">
                  <c:v>485397.22738835658</c:v>
                </c:pt>
                <c:pt idx="20">
                  <c:v>492186.39250475832</c:v>
                </c:pt>
                <c:pt idx="21">
                  <c:v>512003.90758230124</c:v>
                </c:pt>
                <c:pt idx="22">
                  <c:v>506385.38073141343</c:v>
                </c:pt>
                <c:pt idx="23">
                  <c:v>516252.61219696375</c:v>
                </c:pt>
                <c:pt idx="24">
                  <c:v>531272.03397537197</c:v>
                </c:pt>
                <c:pt idx="25">
                  <c:v>552365.70309022977</c:v>
                </c:pt>
                <c:pt idx="26">
                  <c:v>469810.99806831614</c:v>
                </c:pt>
                <c:pt idx="27">
                  <c:v>543329.44312800386</c:v>
                </c:pt>
                <c:pt idx="28">
                  <c:v>470467.36837583105</c:v>
                </c:pt>
                <c:pt idx="29">
                  <c:v>540209.60146891966</c:v>
                </c:pt>
                <c:pt idx="30">
                  <c:v>504319.82504449884</c:v>
                </c:pt>
                <c:pt idx="31">
                  <c:v>525139.63226562063</c:v>
                </c:pt>
                <c:pt idx="32">
                  <c:v>521588.65259801282</c:v>
                </c:pt>
                <c:pt idx="33">
                  <c:v>499438.36634731136</c:v>
                </c:pt>
                <c:pt idx="34">
                  <c:v>531168.15876042098</c:v>
                </c:pt>
                <c:pt idx="35">
                  <c:v>507152.92470809747</c:v>
                </c:pt>
                <c:pt idx="36">
                  <c:v>488491.79537267197</c:v>
                </c:pt>
                <c:pt idx="37">
                  <c:v>567998.91306061111</c:v>
                </c:pt>
                <c:pt idx="38">
                  <c:v>365501.53890171601</c:v>
                </c:pt>
                <c:pt idx="39">
                  <c:v>92966.664672268394</c:v>
                </c:pt>
                <c:pt idx="40">
                  <c:v>458973.93862174079</c:v>
                </c:pt>
                <c:pt idx="41">
                  <c:v>453267.14376334223</c:v>
                </c:pt>
                <c:pt idx="42">
                  <c:v>495292.74224297446</c:v>
                </c:pt>
                <c:pt idx="43">
                  <c:v>541504.4606953836</c:v>
                </c:pt>
                <c:pt idx="44">
                  <c:v>572167.70404535311</c:v>
                </c:pt>
                <c:pt idx="45">
                  <c:v>522116.39618981263</c:v>
                </c:pt>
                <c:pt idx="46">
                  <c:v>546082.24904683279</c:v>
                </c:pt>
                <c:pt idx="47">
                  <c:v>496834.56277095049</c:v>
                </c:pt>
                <c:pt idx="48">
                  <c:v>527329.54823780851</c:v>
                </c:pt>
                <c:pt idx="49">
                  <c:v>547231.38922520285</c:v>
                </c:pt>
                <c:pt idx="50">
                  <c:v>615336.63105332409</c:v>
                </c:pt>
                <c:pt idx="51">
                  <c:v>537114.2943368163</c:v>
                </c:pt>
                <c:pt idx="52">
                  <c:v>520507.39849837968</c:v>
                </c:pt>
                <c:pt idx="53">
                  <c:v>547241.97248593729</c:v>
                </c:pt>
                <c:pt idx="54">
                  <c:v>566055.75431421516</c:v>
                </c:pt>
                <c:pt idx="55">
                  <c:v>3.3580888813231469</c:v>
                </c:pt>
                <c:pt idx="56">
                  <c:v>433065.79239898484</c:v>
                </c:pt>
                <c:pt idx="57">
                  <c:v>515754.98450015759</c:v>
                </c:pt>
                <c:pt idx="58">
                  <c:v>509694.23275732825</c:v>
                </c:pt>
                <c:pt idx="59">
                  <c:v>591336.03567959217</c:v>
                </c:pt>
                <c:pt idx="60">
                  <c:v>466035.73791771138</c:v>
                </c:pt>
                <c:pt idx="61">
                  <c:v>481579.21673954272</c:v>
                </c:pt>
                <c:pt idx="62">
                  <c:v>632864.62085264735</c:v>
                </c:pt>
                <c:pt idx="63">
                  <c:v>613467.45701526233</c:v>
                </c:pt>
                <c:pt idx="64">
                  <c:v>600275.04806596716</c:v>
                </c:pt>
                <c:pt idx="65">
                  <c:v>540096.55810300726</c:v>
                </c:pt>
                <c:pt idx="66">
                  <c:v>203949.92574074204</c:v>
                </c:pt>
                <c:pt idx="67">
                  <c:v>383763.62519930559</c:v>
                </c:pt>
                <c:pt idx="68">
                  <c:v>230170.48224869694</c:v>
                </c:pt>
                <c:pt idx="69">
                  <c:v>336987.26719355147</c:v>
                </c:pt>
                <c:pt idx="70">
                  <c:v>277770.81322256837</c:v>
                </c:pt>
                <c:pt idx="71">
                  <c:v>522649.42666240933</c:v>
                </c:pt>
                <c:pt idx="72">
                  <c:v>406294.61069797538</c:v>
                </c:pt>
                <c:pt idx="73">
                  <c:v>469585.97373798845</c:v>
                </c:pt>
                <c:pt idx="74">
                  <c:v>503023.09014208685</c:v>
                </c:pt>
                <c:pt idx="75">
                  <c:v>654981.69453302037</c:v>
                </c:pt>
                <c:pt idx="76">
                  <c:v>398070.43733957619</c:v>
                </c:pt>
                <c:pt idx="77">
                  <c:v>561545.70826838433</c:v>
                </c:pt>
                <c:pt idx="78">
                  <c:v>480588.12980458915</c:v>
                </c:pt>
                <c:pt idx="79">
                  <c:v>528616.60336274875</c:v>
                </c:pt>
                <c:pt idx="80">
                  <c:v>629938.46692951152</c:v>
                </c:pt>
                <c:pt idx="81">
                  <c:v>422979.59988680651</c:v>
                </c:pt>
                <c:pt idx="82">
                  <c:v>325976.56606377126</c:v>
                </c:pt>
                <c:pt idx="83">
                  <c:v>463180.80242073268</c:v>
                </c:pt>
                <c:pt idx="84">
                  <c:v>487195.55210443411</c:v>
                </c:pt>
                <c:pt idx="85">
                  <c:v>611551.3748635255</c:v>
                </c:pt>
                <c:pt idx="86">
                  <c:v>435800.71353907418</c:v>
                </c:pt>
                <c:pt idx="87">
                  <c:v>391115.12501266913</c:v>
                </c:pt>
                <c:pt idx="88">
                  <c:v>417004.60635150329</c:v>
                </c:pt>
                <c:pt idx="89">
                  <c:v>459743.06945969863</c:v>
                </c:pt>
                <c:pt idx="90">
                  <c:v>599411.64328302152</c:v>
                </c:pt>
                <c:pt idx="91">
                  <c:v>594343.13664487936</c:v>
                </c:pt>
                <c:pt idx="92">
                  <c:v>97427.747747740403</c:v>
                </c:pt>
                <c:pt idx="93">
                  <c:v>96988.184881755093</c:v>
                </c:pt>
              </c:numCache>
            </c:numRef>
          </c:val>
          <c:smooth val="0"/>
          <c:extLst>
            <c:ext xmlns:c16="http://schemas.microsoft.com/office/drawing/2014/chart" uri="{C3380CC4-5D6E-409C-BE32-E72D297353CC}">
              <c16:uniqueId val="{00000000-E443-0244-89E9-78701FF14223}"/>
            </c:ext>
          </c:extLst>
        </c:ser>
        <c:ser>
          <c:idx val="2"/>
          <c:order val="1"/>
          <c:tx>
            <c:strRef>
              <c:f>Sheet2!$I$1</c:f>
              <c:strCache>
                <c:ptCount val="1"/>
                <c:pt idx="0">
                  <c:v>USFWS</c:v>
                </c:pt>
              </c:strCache>
            </c:strRef>
          </c:tx>
          <c:spPr>
            <a:ln w="19050" cap="rnd">
              <a:solidFill>
                <a:srgbClr val="C00000"/>
              </a:solidFill>
              <a:prstDash val="dash"/>
              <a:round/>
            </a:ln>
            <a:effectLst/>
          </c:spPr>
          <c:marker>
            <c:symbol val="none"/>
          </c:marker>
          <c:cat>
            <c:numRef>
              <c:f>Sheet2!$F$23:$F$116</c:f>
              <c:numCache>
                <c:formatCode>General</c:formatCode>
                <c:ptCount val="94"/>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pt idx="82">
                  <c:v>2004</c:v>
                </c:pt>
                <c:pt idx="83">
                  <c:v>2005</c:v>
                </c:pt>
                <c:pt idx="84">
                  <c:v>2006</c:v>
                </c:pt>
                <c:pt idx="85">
                  <c:v>2007</c:v>
                </c:pt>
                <c:pt idx="86">
                  <c:v>2008</c:v>
                </c:pt>
                <c:pt idx="87">
                  <c:v>2009</c:v>
                </c:pt>
                <c:pt idx="88">
                  <c:v>2010</c:v>
                </c:pt>
                <c:pt idx="89">
                  <c:v>2011</c:v>
                </c:pt>
                <c:pt idx="90">
                  <c:v>2012</c:v>
                </c:pt>
                <c:pt idx="91">
                  <c:v>2013</c:v>
                </c:pt>
                <c:pt idx="92">
                  <c:v>2014</c:v>
                </c:pt>
                <c:pt idx="93">
                  <c:v>2015</c:v>
                </c:pt>
              </c:numCache>
            </c:numRef>
          </c:cat>
          <c:val>
            <c:numRef>
              <c:f>Sheet2!$I$23:$I$116</c:f>
              <c:numCache>
                <c:formatCode>General</c:formatCode>
                <c:ptCount val="94"/>
                <c:pt idx="0">
                  <c:v>537205.5329439569</c:v>
                </c:pt>
                <c:pt idx="1">
                  <c:v>518838.38962435763</c:v>
                </c:pt>
                <c:pt idx="2">
                  <c:v>559452.34338533832</c:v>
                </c:pt>
                <c:pt idx="3">
                  <c:v>384167.29221430566</c:v>
                </c:pt>
                <c:pt idx="4">
                  <c:v>387885.7710755968</c:v>
                </c:pt>
                <c:pt idx="5">
                  <c:v>413099.41237179231</c:v>
                </c:pt>
                <c:pt idx="6">
                  <c:v>458479.31001609337</c:v>
                </c:pt>
                <c:pt idx="7">
                  <c:v>263908.3267583194</c:v>
                </c:pt>
                <c:pt idx="8">
                  <c:v>293118.57240337139</c:v>
                </c:pt>
                <c:pt idx="9">
                  <c:v>118757.51462087197</c:v>
                </c:pt>
                <c:pt idx="10">
                  <c:v>476537.5341090397</c:v>
                </c:pt>
                <c:pt idx="11">
                  <c:v>415093.89694060985</c:v>
                </c:pt>
                <c:pt idx="12">
                  <c:v>231750.82495549484</c:v>
                </c:pt>
                <c:pt idx="13">
                  <c:v>462696.4524175821</c:v>
                </c:pt>
                <c:pt idx="14">
                  <c:v>522194.47793712531</c:v>
                </c:pt>
                <c:pt idx="15">
                  <c:v>512406.95795867546</c:v>
                </c:pt>
                <c:pt idx="16">
                  <c:v>504733.00557626336</c:v>
                </c:pt>
                <c:pt idx="17">
                  <c:v>523885.86701141082</c:v>
                </c:pt>
                <c:pt idx="18">
                  <c:v>540792.25405830157</c:v>
                </c:pt>
                <c:pt idx="19">
                  <c:v>485397.22738835658</c:v>
                </c:pt>
                <c:pt idx="20">
                  <c:v>492186.39250475832</c:v>
                </c:pt>
                <c:pt idx="21">
                  <c:v>512003.90758230124</c:v>
                </c:pt>
                <c:pt idx="22">
                  <c:v>506385.38073141343</c:v>
                </c:pt>
                <c:pt idx="23">
                  <c:v>516252.61219696375</c:v>
                </c:pt>
                <c:pt idx="24">
                  <c:v>531272.03397537197</c:v>
                </c:pt>
                <c:pt idx="25">
                  <c:v>552365.70309022977</c:v>
                </c:pt>
                <c:pt idx="26">
                  <c:v>469810.99806831614</c:v>
                </c:pt>
                <c:pt idx="27">
                  <c:v>543329.44312800386</c:v>
                </c:pt>
                <c:pt idx="28">
                  <c:v>440440.18789529242</c:v>
                </c:pt>
                <c:pt idx="29">
                  <c:v>540209.60146891966</c:v>
                </c:pt>
                <c:pt idx="30">
                  <c:v>504319.82504449884</c:v>
                </c:pt>
                <c:pt idx="31">
                  <c:v>525139.63226562063</c:v>
                </c:pt>
                <c:pt idx="32">
                  <c:v>521588.65259801282</c:v>
                </c:pt>
                <c:pt idx="33">
                  <c:v>531917.29137437232</c:v>
                </c:pt>
                <c:pt idx="34">
                  <c:v>531168.15876042098</c:v>
                </c:pt>
                <c:pt idx="35">
                  <c:v>507152.92470809747</c:v>
                </c:pt>
                <c:pt idx="36">
                  <c:v>488491.79537267197</c:v>
                </c:pt>
                <c:pt idx="37">
                  <c:v>567998.91306061111</c:v>
                </c:pt>
                <c:pt idx="38">
                  <c:v>507875.36941788404</c:v>
                </c:pt>
                <c:pt idx="39">
                  <c:v>103554.63231605703</c:v>
                </c:pt>
                <c:pt idx="40">
                  <c:v>495742.71575842745</c:v>
                </c:pt>
                <c:pt idx="41">
                  <c:v>440584.14826169639</c:v>
                </c:pt>
                <c:pt idx="42">
                  <c:v>465988.23669852735</c:v>
                </c:pt>
                <c:pt idx="43">
                  <c:v>541504.4606953836</c:v>
                </c:pt>
                <c:pt idx="44">
                  <c:v>572167.70404535311</c:v>
                </c:pt>
                <c:pt idx="45">
                  <c:v>522116.39618981263</c:v>
                </c:pt>
                <c:pt idx="46">
                  <c:v>546082.24904683279</c:v>
                </c:pt>
                <c:pt idx="47">
                  <c:v>496834.56277095049</c:v>
                </c:pt>
                <c:pt idx="48">
                  <c:v>527329.54823780851</c:v>
                </c:pt>
                <c:pt idx="49">
                  <c:v>547231.38922520285</c:v>
                </c:pt>
                <c:pt idx="50">
                  <c:v>615336.63105332409</c:v>
                </c:pt>
                <c:pt idx="51">
                  <c:v>537114.2943368163</c:v>
                </c:pt>
                <c:pt idx="52">
                  <c:v>520507.39849837968</c:v>
                </c:pt>
                <c:pt idx="53">
                  <c:v>547241.97248593729</c:v>
                </c:pt>
                <c:pt idx="54">
                  <c:v>586908.30999734858</c:v>
                </c:pt>
                <c:pt idx="55">
                  <c:v>1539.5048556463421</c:v>
                </c:pt>
                <c:pt idx="56">
                  <c:v>434193.40985279932</c:v>
                </c:pt>
                <c:pt idx="57">
                  <c:v>515754.98450015759</c:v>
                </c:pt>
                <c:pt idx="58">
                  <c:v>509694.23275732825</c:v>
                </c:pt>
                <c:pt idx="59">
                  <c:v>591336.03567959217</c:v>
                </c:pt>
                <c:pt idx="60">
                  <c:v>466035.73791771138</c:v>
                </c:pt>
                <c:pt idx="61">
                  <c:v>481572.99721799593</c:v>
                </c:pt>
                <c:pt idx="62">
                  <c:v>632864.62085264735</c:v>
                </c:pt>
                <c:pt idx="63">
                  <c:v>613467.45701526233</c:v>
                </c:pt>
                <c:pt idx="64">
                  <c:v>600275.04806596716</c:v>
                </c:pt>
                <c:pt idx="65">
                  <c:v>534175.94352850004</c:v>
                </c:pt>
                <c:pt idx="66">
                  <c:v>183623.3529816599</c:v>
                </c:pt>
                <c:pt idx="67">
                  <c:v>352947.27720979555</c:v>
                </c:pt>
                <c:pt idx="68">
                  <c:v>248899.59107265904</c:v>
                </c:pt>
                <c:pt idx="69">
                  <c:v>339160.31402006553</c:v>
                </c:pt>
                <c:pt idx="70">
                  <c:v>299702.73797188496</c:v>
                </c:pt>
                <c:pt idx="71">
                  <c:v>512368.67207339127</c:v>
                </c:pt>
                <c:pt idx="72">
                  <c:v>346065.92087202665</c:v>
                </c:pt>
                <c:pt idx="73">
                  <c:v>469585.98288163455</c:v>
                </c:pt>
                <c:pt idx="74">
                  <c:v>503023.09014208685</c:v>
                </c:pt>
                <c:pt idx="75">
                  <c:v>654981.69453302037</c:v>
                </c:pt>
                <c:pt idx="76">
                  <c:v>398070.43733957619</c:v>
                </c:pt>
                <c:pt idx="77">
                  <c:v>561545.70826838433</c:v>
                </c:pt>
                <c:pt idx="78">
                  <c:v>480588.12980458915</c:v>
                </c:pt>
                <c:pt idx="79">
                  <c:v>528616.60336274875</c:v>
                </c:pt>
                <c:pt idx="80">
                  <c:v>618869.56802109245</c:v>
                </c:pt>
                <c:pt idx="81">
                  <c:v>408290.02807517251</c:v>
                </c:pt>
                <c:pt idx="82">
                  <c:v>292236.65045442735</c:v>
                </c:pt>
                <c:pt idx="83">
                  <c:v>463330.38968659629</c:v>
                </c:pt>
                <c:pt idx="84">
                  <c:v>487195.55210443411</c:v>
                </c:pt>
                <c:pt idx="85">
                  <c:v>611551.3748635255</c:v>
                </c:pt>
                <c:pt idx="86">
                  <c:v>582919.93195397302</c:v>
                </c:pt>
                <c:pt idx="87">
                  <c:v>371711.84746646375</c:v>
                </c:pt>
                <c:pt idx="88">
                  <c:v>447281.9475768893</c:v>
                </c:pt>
                <c:pt idx="89">
                  <c:v>459743.06945969863</c:v>
                </c:pt>
                <c:pt idx="90">
                  <c:v>599411.64328302152</c:v>
                </c:pt>
                <c:pt idx="91">
                  <c:v>622241.6222718918</c:v>
                </c:pt>
                <c:pt idx="92">
                  <c:v>131211.98313988419</c:v>
                </c:pt>
                <c:pt idx="93">
                  <c:v>101774.75744344704</c:v>
                </c:pt>
              </c:numCache>
            </c:numRef>
          </c:val>
          <c:smooth val="0"/>
          <c:extLst>
            <c:ext xmlns:c16="http://schemas.microsoft.com/office/drawing/2014/chart" uri="{C3380CC4-5D6E-409C-BE32-E72D297353CC}">
              <c16:uniqueId val="{00000001-E443-0244-89E9-78701FF14223}"/>
            </c:ext>
          </c:extLst>
        </c:ser>
        <c:ser>
          <c:idx val="3"/>
          <c:order val="2"/>
          <c:tx>
            <c:strRef>
              <c:f>Sheet2!$J$1</c:f>
              <c:strCache>
                <c:ptCount val="1"/>
                <c:pt idx="0">
                  <c:v>CDFW</c:v>
                </c:pt>
              </c:strCache>
            </c:strRef>
          </c:tx>
          <c:spPr>
            <a:ln w="19050" cap="rnd">
              <a:solidFill>
                <a:srgbClr val="FF9D00"/>
              </a:solidFill>
              <a:prstDash val="dash"/>
              <a:round/>
            </a:ln>
            <a:effectLst/>
          </c:spPr>
          <c:marker>
            <c:symbol val="none"/>
          </c:marker>
          <c:cat>
            <c:numRef>
              <c:f>Sheet2!$F$23:$F$116</c:f>
              <c:numCache>
                <c:formatCode>General</c:formatCode>
                <c:ptCount val="94"/>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pt idx="82">
                  <c:v>2004</c:v>
                </c:pt>
                <c:pt idx="83">
                  <c:v>2005</c:v>
                </c:pt>
                <c:pt idx="84">
                  <c:v>2006</c:v>
                </c:pt>
                <c:pt idx="85">
                  <c:v>2007</c:v>
                </c:pt>
                <c:pt idx="86">
                  <c:v>2008</c:v>
                </c:pt>
                <c:pt idx="87">
                  <c:v>2009</c:v>
                </c:pt>
                <c:pt idx="88">
                  <c:v>2010</c:v>
                </c:pt>
                <c:pt idx="89">
                  <c:v>2011</c:v>
                </c:pt>
                <c:pt idx="90">
                  <c:v>2012</c:v>
                </c:pt>
                <c:pt idx="91">
                  <c:v>2013</c:v>
                </c:pt>
                <c:pt idx="92">
                  <c:v>2014</c:v>
                </c:pt>
                <c:pt idx="93">
                  <c:v>2015</c:v>
                </c:pt>
              </c:numCache>
            </c:numRef>
          </c:cat>
          <c:val>
            <c:numRef>
              <c:f>Sheet2!$J$23:$J$116</c:f>
              <c:numCache>
                <c:formatCode>General</c:formatCode>
                <c:ptCount val="94"/>
                <c:pt idx="0">
                  <c:v>537205.5329439569</c:v>
                </c:pt>
                <c:pt idx="1">
                  <c:v>518838.38962435763</c:v>
                </c:pt>
                <c:pt idx="2">
                  <c:v>561113.25726540689</c:v>
                </c:pt>
                <c:pt idx="3">
                  <c:v>517017.22779463342</c:v>
                </c:pt>
                <c:pt idx="4">
                  <c:v>351740.4149798571</c:v>
                </c:pt>
                <c:pt idx="5">
                  <c:v>433863.9308348418</c:v>
                </c:pt>
                <c:pt idx="6">
                  <c:v>537964.17823666765</c:v>
                </c:pt>
                <c:pt idx="7">
                  <c:v>435379.78835651209</c:v>
                </c:pt>
                <c:pt idx="8">
                  <c:v>279016.60084582813</c:v>
                </c:pt>
                <c:pt idx="9">
                  <c:v>41677.574138944401</c:v>
                </c:pt>
                <c:pt idx="10">
                  <c:v>535785.35964862653</c:v>
                </c:pt>
                <c:pt idx="11">
                  <c:v>454887.43335927243</c:v>
                </c:pt>
                <c:pt idx="12">
                  <c:v>149933.74437127958</c:v>
                </c:pt>
                <c:pt idx="13">
                  <c:v>481896.61950037454</c:v>
                </c:pt>
                <c:pt idx="14">
                  <c:v>524898.92976586125</c:v>
                </c:pt>
                <c:pt idx="15">
                  <c:v>519973.54883369931</c:v>
                </c:pt>
                <c:pt idx="16">
                  <c:v>504733.00557626336</c:v>
                </c:pt>
                <c:pt idx="17">
                  <c:v>523885.86701141082</c:v>
                </c:pt>
                <c:pt idx="18">
                  <c:v>540792.25405830157</c:v>
                </c:pt>
                <c:pt idx="19">
                  <c:v>485397.22738835658</c:v>
                </c:pt>
                <c:pt idx="20">
                  <c:v>492186.39250475832</c:v>
                </c:pt>
                <c:pt idx="21">
                  <c:v>512003.90758230124</c:v>
                </c:pt>
                <c:pt idx="22">
                  <c:v>506385.38073141343</c:v>
                </c:pt>
                <c:pt idx="23">
                  <c:v>516252.61219696375</c:v>
                </c:pt>
                <c:pt idx="24">
                  <c:v>531272.03397537197</c:v>
                </c:pt>
                <c:pt idx="25">
                  <c:v>552365.70309022977</c:v>
                </c:pt>
                <c:pt idx="26">
                  <c:v>469810.99806831614</c:v>
                </c:pt>
                <c:pt idx="27">
                  <c:v>543329.44312800386</c:v>
                </c:pt>
                <c:pt idx="28">
                  <c:v>503884.23361302167</c:v>
                </c:pt>
                <c:pt idx="29">
                  <c:v>540209.60146891966</c:v>
                </c:pt>
                <c:pt idx="30">
                  <c:v>504319.82504449884</c:v>
                </c:pt>
                <c:pt idx="31">
                  <c:v>525139.63226562063</c:v>
                </c:pt>
                <c:pt idx="32">
                  <c:v>521588.65259801282</c:v>
                </c:pt>
                <c:pt idx="33">
                  <c:v>534591.18025731284</c:v>
                </c:pt>
                <c:pt idx="34">
                  <c:v>531168.15876042098</c:v>
                </c:pt>
                <c:pt idx="35">
                  <c:v>507152.92470809747</c:v>
                </c:pt>
                <c:pt idx="36">
                  <c:v>488491.79537267197</c:v>
                </c:pt>
                <c:pt idx="37">
                  <c:v>567998.91306061111</c:v>
                </c:pt>
                <c:pt idx="38">
                  <c:v>574667.72166238562</c:v>
                </c:pt>
                <c:pt idx="39">
                  <c:v>132073.84051438011</c:v>
                </c:pt>
                <c:pt idx="40">
                  <c:v>575632.69486570917</c:v>
                </c:pt>
                <c:pt idx="41">
                  <c:v>458091.35821529053</c:v>
                </c:pt>
                <c:pt idx="42">
                  <c:v>533607.25268026965</c:v>
                </c:pt>
                <c:pt idx="43">
                  <c:v>541504.4606953836</c:v>
                </c:pt>
                <c:pt idx="44">
                  <c:v>572167.70404535311</c:v>
                </c:pt>
                <c:pt idx="45">
                  <c:v>522116.39618981263</c:v>
                </c:pt>
                <c:pt idx="46">
                  <c:v>546082.24904683279</c:v>
                </c:pt>
                <c:pt idx="47">
                  <c:v>496834.56277095049</c:v>
                </c:pt>
                <c:pt idx="48">
                  <c:v>527329.54823780851</c:v>
                </c:pt>
                <c:pt idx="49">
                  <c:v>547231.38922520285</c:v>
                </c:pt>
                <c:pt idx="50">
                  <c:v>615336.63105332409</c:v>
                </c:pt>
                <c:pt idx="51">
                  <c:v>537114.2943368163</c:v>
                </c:pt>
                <c:pt idx="52">
                  <c:v>520507.39849837968</c:v>
                </c:pt>
                <c:pt idx="53">
                  <c:v>547241.97248593729</c:v>
                </c:pt>
                <c:pt idx="54">
                  <c:v>601329.23059857322</c:v>
                </c:pt>
                <c:pt idx="55">
                  <c:v>124465.66507864032</c:v>
                </c:pt>
                <c:pt idx="56">
                  <c:v>433770.55366000376</c:v>
                </c:pt>
                <c:pt idx="57">
                  <c:v>515754.98450015759</c:v>
                </c:pt>
                <c:pt idx="58">
                  <c:v>509694.23275732825</c:v>
                </c:pt>
                <c:pt idx="59">
                  <c:v>591336.03567959217</c:v>
                </c:pt>
                <c:pt idx="60">
                  <c:v>466035.73791771138</c:v>
                </c:pt>
                <c:pt idx="61">
                  <c:v>481579.21673954272</c:v>
                </c:pt>
                <c:pt idx="62">
                  <c:v>632864.62085264735</c:v>
                </c:pt>
                <c:pt idx="63">
                  <c:v>613467.45701526233</c:v>
                </c:pt>
                <c:pt idx="64">
                  <c:v>600275.04806596716</c:v>
                </c:pt>
                <c:pt idx="65">
                  <c:v>540096.55810300726</c:v>
                </c:pt>
                <c:pt idx="66">
                  <c:v>191931.12232634996</c:v>
                </c:pt>
                <c:pt idx="67">
                  <c:v>371783.16158169415</c:v>
                </c:pt>
                <c:pt idx="68">
                  <c:v>175589.52795894563</c:v>
                </c:pt>
                <c:pt idx="69">
                  <c:v>257260.37729699106</c:v>
                </c:pt>
                <c:pt idx="70">
                  <c:v>242117.90514674669</c:v>
                </c:pt>
                <c:pt idx="71">
                  <c:v>522649.43344699778</c:v>
                </c:pt>
                <c:pt idx="72">
                  <c:v>499817.59174869902</c:v>
                </c:pt>
                <c:pt idx="73">
                  <c:v>469738.37698357174</c:v>
                </c:pt>
                <c:pt idx="74">
                  <c:v>503023.09014208685</c:v>
                </c:pt>
                <c:pt idx="75">
                  <c:v>654981.69453302037</c:v>
                </c:pt>
                <c:pt idx="76">
                  <c:v>398070.43733957619</c:v>
                </c:pt>
                <c:pt idx="77">
                  <c:v>561545.70826838433</c:v>
                </c:pt>
                <c:pt idx="78">
                  <c:v>480588.12980458915</c:v>
                </c:pt>
                <c:pt idx="79">
                  <c:v>528616.60336274875</c:v>
                </c:pt>
                <c:pt idx="80">
                  <c:v>642117.11415344395</c:v>
                </c:pt>
                <c:pt idx="81">
                  <c:v>548173.80675195425</c:v>
                </c:pt>
                <c:pt idx="82">
                  <c:v>586584.46875700972</c:v>
                </c:pt>
                <c:pt idx="83">
                  <c:v>464527.0878135052</c:v>
                </c:pt>
                <c:pt idx="84">
                  <c:v>487195.55210443411</c:v>
                </c:pt>
                <c:pt idx="85">
                  <c:v>611551.3748635255</c:v>
                </c:pt>
                <c:pt idx="86">
                  <c:v>504223.59408622811</c:v>
                </c:pt>
                <c:pt idx="87">
                  <c:v>515829.11672937329</c:v>
                </c:pt>
                <c:pt idx="88">
                  <c:v>504764.94086608768</c:v>
                </c:pt>
                <c:pt idx="89">
                  <c:v>459743.06945969863</c:v>
                </c:pt>
                <c:pt idx="90">
                  <c:v>599411.64328302152</c:v>
                </c:pt>
                <c:pt idx="91">
                  <c:v>595238.54344162962</c:v>
                </c:pt>
                <c:pt idx="92">
                  <c:v>15824.434451074776</c:v>
                </c:pt>
                <c:pt idx="93">
                  <c:v>24297.272425768671</c:v>
                </c:pt>
              </c:numCache>
            </c:numRef>
          </c:val>
          <c:smooth val="0"/>
          <c:extLst>
            <c:ext xmlns:c16="http://schemas.microsoft.com/office/drawing/2014/chart" uri="{C3380CC4-5D6E-409C-BE32-E72D297353CC}">
              <c16:uniqueId val="{00000002-E443-0244-89E9-78701FF14223}"/>
            </c:ext>
          </c:extLst>
        </c:ser>
        <c:ser>
          <c:idx val="0"/>
          <c:order val="3"/>
          <c:tx>
            <c:strRef>
              <c:f>Sheet2!$G$1</c:f>
              <c:strCache>
                <c:ptCount val="1"/>
                <c:pt idx="0">
                  <c:v>Base Case</c:v>
                </c:pt>
              </c:strCache>
            </c:strRef>
          </c:tx>
          <c:spPr>
            <a:ln w="28575" cap="rnd">
              <a:solidFill>
                <a:schemeClr val="accent2"/>
              </a:solidFill>
              <a:round/>
            </a:ln>
            <a:effectLst/>
          </c:spPr>
          <c:marker>
            <c:symbol val="none"/>
          </c:marker>
          <c:dPt>
            <c:idx val="32"/>
            <c:marker>
              <c:symbol val="none"/>
            </c:marker>
            <c:bubble3D val="0"/>
            <c:spPr>
              <a:ln w="28575" cap="rnd">
                <a:solidFill>
                  <a:srgbClr val="92D050"/>
                </a:solidFill>
                <a:round/>
              </a:ln>
              <a:effectLst/>
            </c:spPr>
            <c:extLst>
              <c:ext xmlns:c16="http://schemas.microsoft.com/office/drawing/2014/chart" uri="{C3380CC4-5D6E-409C-BE32-E72D297353CC}">
                <c16:uniqueId val="{00000000-A7BB-6A48-9337-857028AFD635}"/>
              </c:ext>
            </c:extLst>
          </c:dPt>
          <c:cat>
            <c:numRef>
              <c:f>Sheet2!$F$23:$F$116</c:f>
              <c:numCache>
                <c:formatCode>General</c:formatCode>
                <c:ptCount val="94"/>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pt idx="82">
                  <c:v>2004</c:v>
                </c:pt>
                <c:pt idx="83">
                  <c:v>2005</c:v>
                </c:pt>
                <c:pt idx="84">
                  <c:v>2006</c:v>
                </c:pt>
                <c:pt idx="85">
                  <c:v>2007</c:v>
                </c:pt>
                <c:pt idx="86">
                  <c:v>2008</c:v>
                </c:pt>
                <c:pt idx="87">
                  <c:v>2009</c:v>
                </c:pt>
                <c:pt idx="88">
                  <c:v>2010</c:v>
                </c:pt>
                <c:pt idx="89">
                  <c:v>2011</c:v>
                </c:pt>
                <c:pt idx="90">
                  <c:v>2012</c:v>
                </c:pt>
                <c:pt idx="91">
                  <c:v>2013</c:v>
                </c:pt>
                <c:pt idx="92">
                  <c:v>2014</c:v>
                </c:pt>
                <c:pt idx="93">
                  <c:v>2015</c:v>
                </c:pt>
              </c:numCache>
            </c:numRef>
          </c:cat>
          <c:val>
            <c:numRef>
              <c:f>Sheet2!$G$23:$G$116</c:f>
              <c:numCache>
                <c:formatCode>General</c:formatCode>
                <c:ptCount val="94"/>
                <c:pt idx="0">
                  <c:v>537205.5329439569</c:v>
                </c:pt>
                <c:pt idx="1">
                  <c:v>518838.38962435763</c:v>
                </c:pt>
                <c:pt idx="2">
                  <c:v>580739.59054071829</c:v>
                </c:pt>
                <c:pt idx="3">
                  <c:v>534179.4284659992</c:v>
                </c:pt>
                <c:pt idx="4">
                  <c:v>534476.56478448445</c:v>
                </c:pt>
                <c:pt idx="5">
                  <c:v>444771.79009813821</c:v>
                </c:pt>
                <c:pt idx="6">
                  <c:v>537964.17823666765</c:v>
                </c:pt>
                <c:pt idx="7">
                  <c:v>532450.95161665138</c:v>
                </c:pt>
                <c:pt idx="8">
                  <c:v>510371.10264149553</c:v>
                </c:pt>
                <c:pt idx="9">
                  <c:v>556562.56551027636</c:v>
                </c:pt>
                <c:pt idx="10">
                  <c:v>544370.7230210182</c:v>
                </c:pt>
                <c:pt idx="11">
                  <c:v>557304.28525015619</c:v>
                </c:pt>
                <c:pt idx="12">
                  <c:v>477070.30297303881</c:v>
                </c:pt>
                <c:pt idx="13">
                  <c:v>485964.38794439181</c:v>
                </c:pt>
                <c:pt idx="14">
                  <c:v>524898.92976586125</c:v>
                </c:pt>
                <c:pt idx="15">
                  <c:v>519973.54883369931</c:v>
                </c:pt>
                <c:pt idx="16">
                  <c:v>504733.00557626336</c:v>
                </c:pt>
                <c:pt idx="17">
                  <c:v>523885.86701141082</c:v>
                </c:pt>
                <c:pt idx="18">
                  <c:v>540792.25405830157</c:v>
                </c:pt>
                <c:pt idx="19">
                  <c:v>485397.22738835658</c:v>
                </c:pt>
                <c:pt idx="20">
                  <c:v>492186.39250475832</c:v>
                </c:pt>
                <c:pt idx="21">
                  <c:v>512003.90758230124</c:v>
                </c:pt>
                <c:pt idx="22">
                  <c:v>506385.38073141343</c:v>
                </c:pt>
                <c:pt idx="23">
                  <c:v>516252.61219696375</c:v>
                </c:pt>
                <c:pt idx="24">
                  <c:v>531272.03397537197</c:v>
                </c:pt>
                <c:pt idx="25">
                  <c:v>552365.70309022977</c:v>
                </c:pt>
                <c:pt idx="26">
                  <c:v>469810.99806831614</c:v>
                </c:pt>
                <c:pt idx="27">
                  <c:v>543329.44312800386</c:v>
                </c:pt>
                <c:pt idx="28">
                  <c:v>522190.45879544091</c:v>
                </c:pt>
                <c:pt idx="29">
                  <c:v>540209.60146891966</c:v>
                </c:pt>
                <c:pt idx="30">
                  <c:v>504319.82504449884</c:v>
                </c:pt>
                <c:pt idx="31">
                  <c:v>525139.63226562063</c:v>
                </c:pt>
                <c:pt idx="32">
                  <c:v>521588.65259801282</c:v>
                </c:pt>
                <c:pt idx="33">
                  <c:v>534591.18025731284</c:v>
                </c:pt>
                <c:pt idx="34">
                  <c:v>531168.15876042098</c:v>
                </c:pt>
                <c:pt idx="35">
                  <c:v>507152.92470809747</c:v>
                </c:pt>
                <c:pt idx="36">
                  <c:v>488491.79537267197</c:v>
                </c:pt>
                <c:pt idx="37">
                  <c:v>567998.91306061111</c:v>
                </c:pt>
                <c:pt idx="38">
                  <c:v>574667.72166238562</c:v>
                </c:pt>
                <c:pt idx="39">
                  <c:v>523612.08072541299</c:v>
                </c:pt>
                <c:pt idx="40">
                  <c:v>607123.92041087174</c:v>
                </c:pt>
                <c:pt idx="41">
                  <c:v>462710.42840584874</c:v>
                </c:pt>
                <c:pt idx="42">
                  <c:v>533607.25268026965</c:v>
                </c:pt>
                <c:pt idx="43">
                  <c:v>541504.4606953836</c:v>
                </c:pt>
                <c:pt idx="44">
                  <c:v>572167.70404535311</c:v>
                </c:pt>
                <c:pt idx="45">
                  <c:v>522116.39618981263</c:v>
                </c:pt>
                <c:pt idx="46">
                  <c:v>546082.24904683279</c:v>
                </c:pt>
                <c:pt idx="47">
                  <c:v>496834.56277095049</c:v>
                </c:pt>
                <c:pt idx="48">
                  <c:v>527329.54823780851</c:v>
                </c:pt>
                <c:pt idx="49">
                  <c:v>547231.38922520285</c:v>
                </c:pt>
                <c:pt idx="50">
                  <c:v>615336.63105332409</c:v>
                </c:pt>
                <c:pt idx="51">
                  <c:v>537114.2943368163</c:v>
                </c:pt>
                <c:pt idx="52">
                  <c:v>520507.39849837968</c:v>
                </c:pt>
                <c:pt idx="53">
                  <c:v>547241.97248593729</c:v>
                </c:pt>
                <c:pt idx="54">
                  <c:v>601329.23059857322</c:v>
                </c:pt>
                <c:pt idx="55">
                  <c:v>386668.22939797363</c:v>
                </c:pt>
                <c:pt idx="56">
                  <c:v>435743.88349940942</c:v>
                </c:pt>
                <c:pt idx="57">
                  <c:v>515754.98450015759</c:v>
                </c:pt>
                <c:pt idx="58">
                  <c:v>509694.23275732825</c:v>
                </c:pt>
                <c:pt idx="59">
                  <c:v>591336.03567959217</c:v>
                </c:pt>
                <c:pt idx="60">
                  <c:v>466035.73791771138</c:v>
                </c:pt>
                <c:pt idx="61">
                  <c:v>481579.21673954272</c:v>
                </c:pt>
                <c:pt idx="62">
                  <c:v>632864.62085264735</c:v>
                </c:pt>
                <c:pt idx="63">
                  <c:v>613467.45701526233</c:v>
                </c:pt>
                <c:pt idx="64">
                  <c:v>600275.04806596716</c:v>
                </c:pt>
                <c:pt idx="65">
                  <c:v>540096.55810300726</c:v>
                </c:pt>
                <c:pt idx="66">
                  <c:v>458681.00198006863</c:v>
                </c:pt>
                <c:pt idx="67">
                  <c:v>537694.96045218967</c:v>
                </c:pt>
                <c:pt idx="68">
                  <c:v>327960.16766027507</c:v>
                </c:pt>
                <c:pt idx="69">
                  <c:v>421316.55667451891</c:v>
                </c:pt>
                <c:pt idx="70">
                  <c:v>384355.16565144656</c:v>
                </c:pt>
                <c:pt idx="71">
                  <c:v>524515.16813578189</c:v>
                </c:pt>
                <c:pt idx="72">
                  <c:v>551284.49992265226</c:v>
                </c:pt>
                <c:pt idx="73">
                  <c:v>473243.41389718908</c:v>
                </c:pt>
                <c:pt idx="74">
                  <c:v>503023.09014208685</c:v>
                </c:pt>
                <c:pt idx="75">
                  <c:v>654981.69453302037</c:v>
                </c:pt>
                <c:pt idx="76">
                  <c:v>398070.43733957619</c:v>
                </c:pt>
                <c:pt idx="77">
                  <c:v>561545.70826838433</c:v>
                </c:pt>
                <c:pt idx="78">
                  <c:v>480588.12980458915</c:v>
                </c:pt>
                <c:pt idx="79">
                  <c:v>528616.60336274875</c:v>
                </c:pt>
                <c:pt idx="80">
                  <c:v>642117.11415344395</c:v>
                </c:pt>
                <c:pt idx="81">
                  <c:v>548173.80675195425</c:v>
                </c:pt>
                <c:pt idx="82">
                  <c:v>586584.46875700972</c:v>
                </c:pt>
                <c:pt idx="83">
                  <c:v>464527.0878135052</c:v>
                </c:pt>
                <c:pt idx="84">
                  <c:v>487195.55210443411</c:v>
                </c:pt>
                <c:pt idx="85">
                  <c:v>611551.3748635255</c:v>
                </c:pt>
                <c:pt idx="86">
                  <c:v>636878.2906372787</c:v>
                </c:pt>
                <c:pt idx="87">
                  <c:v>546394.6622843917</c:v>
                </c:pt>
                <c:pt idx="88">
                  <c:v>515627.39136025734</c:v>
                </c:pt>
                <c:pt idx="89">
                  <c:v>459743.06945969863</c:v>
                </c:pt>
                <c:pt idx="90">
                  <c:v>599411.64328302152</c:v>
                </c:pt>
                <c:pt idx="91">
                  <c:v>626170.15362695127</c:v>
                </c:pt>
                <c:pt idx="92">
                  <c:v>396822.72223260521</c:v>
                </c:pt>
                <c:pt idx="93">
                  <c:v>177053.6243061033</c:v>
                </c:pt>
              </c:numCache>
            </c:numRef>
          </c:val>
          <c:smooth val="0"/>
          <c:extLst>
            <c:ext xmlns:c16="http://schemas.microsoft.com/office/drawing/2014/chart" uri="{C3380CC4-5D6E-409C-BE32-E72D297353CC}">
              <c16:uniqueId val="{00000003-E443-0244-89E9-78701FF14223}"/>
            </c:ext>
          </c:extLst>
        </c:ser>
        <c:dLbls>
          <c:showLegendKey val="0"/>
          <c:showVal val="0"/>
          <c:showCatName val="0"/>
          <c:showSerName val="0"/>
          <c:showPercent val="0"/>
          <c:showBubbleSize val="0"/>
        </c:dLbls>
        <c:smooth val="0"/>
        <c:axId val="1145705391"/>
        <c:axId val="1108701903"/>
      </c:lineChart>
      <c:catAx>
        <c:axId val="114570539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r>
                  <a:rPr lang="en-US"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108701903"/>
        <c:crosses val="autoZero"/>
        <c:auto val="1"/>
        <c:lblAlgn val="ctr"/>
        <c:lblOffset val="100"/>
        <c:noMultiLvlLbl val="0"/>
      </c:catAx>
      <c:valAx>
        <c:axId val="1108701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dk1"/>
                    </a:solidFill>
                    <a:latin typeface="+mn-lt"/>
                    <a:ea typeface="+mn-ea"/>
                    <a:cs typeface="+mn-cs"/>
                  </a:defRPr>
                </a:pPr>
                <a:r>
                  <a:rPr lang="en-US" sz="1400"/>
                  <a:t>Acre-Feet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145705391"/>
        <c:crosses val="autoZero"/>
        <c:crossBetween val="between"/>
      </c:valAx>
      <c:spPr>
        <a:noFill/>
        <a:ln>
          <a:noFill/>
        </a:ln>
        <a:effectLst/>
      </c:spPr>
    </c:plotArea>
    <c:legend>
      <c:legendPos val="b"/>
      <c:layout>
        <c:manualLayout>
          <c:xMode val="edge"/>
          <c:yMode val="edge"/>
          <c:x val="0.60767426283434789"/>
          <c:y val="0.804188197958145"/>
          <c:w val="0.38578568983224926"/>
          <c:h val="0.1844049579353911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3"/>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dk1"/>
                </a:solidFill>
                <a:latin typeface="+mn-lt"/>
                <a:ea typeface="+mn-ea"/>
                <a:cs typeface="+mn-cs"/>
              </a:defRPr>
            </a:pPr>
            <a:r>
              <a:rPr lang="en-US" sz="1600"/>
              <a:t>Percent Reduction of Water Diversions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0.15169011938023877"/>
          <c:y val="0.16209348831396075"/>
          <c:w val="0.82465396664126667"/>
          <c:h val="0.44393044619422573"/>
        </c:manualLayout>
      </c:layout>
      <c:barChart>
        <c:barDir val="col"/>
        <c:grouping val="clustered"/>
        <c:varyColors val="0"/>
        <c:ser>
          <c:idx val="0"/>
          <c:order val="0"/>
          <c:tx>
            <c:v>NMFS</c:v>
          </c:tx>
          <c:spPr>
            <a:solidFill>
              <a:srgbClr val="00B050"/>
            </a:solidFill>
            <a:ln>
              <a:noFill/>
            </a:ln>
            <a:effectLst/>
          </c:spPr>
          <c:invertIfNegative val="0"/>
          <c:cat>
            <c:multiLvlStrRef>
              <c:f>Sheet2!$E$101:$F$116</c:f>
              <c:multiLvlStrCache>
                <c:ptCount val="16"/>
                <c:lvl>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lvl>
                <c:lvl>
                  <c:pt idx="0">
                    <c:v>AN</c:v>
                  </c:pt>
                  <c:pt idx="1">
                    <c:v>D</c:v>
                  </c:pt>
                  <c:pt idx="2">
                    <c:v>D</c:v>
                  </c:pt>
                  <c:pt idx="3">
                    <c:v>BN</c:v>
                  </c:pt>
                  <c:pt idx="4">
                    <c:v>D</c:v>
                  </c:pt>
                  <c:pt idx="5">
                    <c:v>W</c:v>
                  </c:pt>
                  <c:pt idx="6">
                    <c:v>W</c:v>
                  </c:pt>
                  <c:pt idx="7">
                    <c:v>C</c:v>
                  </c:pt>
                  <c:pt idx="8">
                    <c:v>C</c:v>
                  </c:pt>
                  <c:pt idx="9">
                    <c:v>BN</c:v>
                  </c:pt>
                  <c:pt idx="10">
                    <c:v>AN</c:v>
                  </c:pt>
                  <c:pt idx="11">
                    <c:v>W</c:v>
                  </c:pt>
                  <c:pt idx="12">
                    <c:v>D</c:v>
                  </c:pt>
                  <c:pt idx="13">
                    <c:v>C</c:v>
                  </c:pt>
                  <c:pt idx="14">
                    <c:v>C</c:v>
                  </c:pt>
                  <c:pt idx="15">
                    <c:v>C</c:v>
                  </c:pt>
                </c:lvl>
              </c:multiLvlStrCache>
            </c:multiLvlStrRef>
          </c:cat>
          <c:val>
            <c:numRef>
              <c:f>Sheet2!$L$101:$L$116</c:f>
              <c:numCache>
                <c:formatCode>0.0%</c:formatCode>
                <c:ptCount val="16"/>
                <c:pt idx="0">
                  <c:v>0</c:v>
                </c:pt>
                <c:pt idx="1">
                  <c:v>0</c:v>
                </c:pt>
                <c:pt idx="2">
                  <c:v>1.8966395623933107E-2</c:v>
                </c:pt>
                <c:pt idx="3">
                  <c:v>0.22838414627460932</c:v>
                </c:pt>
                <c:pt idx="4">
                  <c:v>0.44428026409474242</c:v>
                </c:pt>
                <c:pt idx="5">
                  <c:v>2.8981849026488184E-3</c:v>
                </c:pt>
                <c:pt idx="6">
                  <c:v>0</c:v>
                </c:pt>
                <c:pt idx="7">
                  <c:v>0</c:v>
                </c:pt>
                <c:pt idx="8">
                  <c:v>0.31572371056485615</c:v>
                </c:pt>
                <c:pt idx="9">
                  <c:v>0.28418933783599348</c:v>
                </c:pt>
                <c:pt idx="10">
                  <c:v>0.19126754447350242</c:v>
                </c:pt>
                <c:pt idx="11">
                  <c:v>0</c:v>
                </c:pt>
                <c:pt idx="12">
                  <c:v>0</c:v>
                </c:pt>
                <c:pt idx="13">
                  <c:v>5.0828064540797739E-2</c:v>
                </c:pt>
                <c:pt idx="14">
                  <c:v>0.75448042088015499</c:v>
                </c:pt>
                <c:pt idx="15">
                  <c:v>0.45221011282957529</c:v>
                </c:pt>
              </c:numCache>
            </c:numRef>
          </c:val>
          <c:extLst>
            <c:ext xmlns:c16="http://schemas.microsoft.com/office/drawing/2014/chart" uri="{C3380CC4-5D6E-409C-BE32-E72D297353CC}">
              <c16:uniqueId val="{00000000-3314-4C4C-99E1-E331231209E9}"/>
            </c:ext>
          </c:extLst>
        </c:ser>
        <c:ser>
          <c:idx val="1"/>
          <c:order val="1"/>
          <c:tx>
            <c:v>USFWS</c:v>
          </c:tx>
          <c:spPr>
            <a:solidFill>
              <a:srgbClr val="C00000"/>
            </a:solidFill>
            <a:ln>
              <a:noFill/>
            </a:ln>
            <a:effectLst/>
          </c:spPr>
          <c:invertIfNegative val="0"/>
          <c:cat>
            <c:multiLvlStrRef>
              <c:f>Sheet2!$E$101:$F$116</c:f>
              <c:multiLvlStrCache>
                <c:ptCount val="16"/>
                <c:lvl>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lvl>
                <c:lvl>
                  <c:pt idx="0">
                    <c:v>AN</c:v>
                  </c:pt>
                  <c:pt idx="1">
                    <c:v>D</c:v>
                  </c:pt>
                  <c:pt idx="2">
                    <c:v>D</c:v>
                  </c:pt>
                  <c:pt idx="3">
                    <c:v>BN</c:v>
                  </c:pt>
                  <c:pt idx="4">
                    <c:v>D</c:v>
                  </c:pt>
                  <c:pt idx="5">
                    <c:v>W</c:v>
                  </c:pt>
                  <c:pt idx="6">
                    <c:v>W</c:v>
                  </c:pt>
                  <c:pt idx="7">
                    <c:v>C</c:v>
                  </c:pt>
                  <c:pt idx="8">
                    <c:v>C</c:v>
                  </c:pt>
                  <c:pt idx="9">
                    <c:v>BN</c:v>
                  </c:pt>
                  <c:pt idx="10">
                    <c:v>AN</c:v>
                  </c:pt>
                  <c:pt idx="11">
                    <c:v>W</c:v>
                  </c:pt>
                  <c:pt idx="12">
                    <c:v>D</c:v>
                  </c:pt>
                  <c:pt idx="13">
                    <c:v>C</c:v>
                  </c:pt>
                  <c:pt idx="14">
                    <c:v>C</c:v>
                  </c:pt>
                  <c:pt idx="15">
                    <c:v>C</c:v>
                  </c:pt>
                </c:lvl>
              </c:multiLvlStrCache>
            </c:multiLvlStrRef>
          </c:cat>
          <c:val>
            <c:numRef>
              <c:f>Sheet2!$M$101:$M$116</c:f>
              <c:numCache>
                <c:formatCode>0.0%</c:formatCode>
                <c:ptCount val="16"/>
                <c:pt idx="0">
                  <c:v>0</c:v>
                </c:pt>
                <c:pt idx="1">
                  <c:v>0</c:v>
                </c:pt>
                <c:pt idx="2">
                  <c:v>3.6204526588581379E-2</c:v>
                </c:pt>
                <c:pt idx="3">
                  <c:v>0.25518143507370905</c:v>
                </c:pt>
                <c:pt idx="4">
                  <c:v>0.50179954291376705</c:v>
                </c:pt>
                <c:pt idx="5">
                  <c:v>2.576164357910075E-3</c:v>
                </c:pt>
                <c:pt idx="6">
                  <c:v>0</c:v>
                </c:pt>
                <c:pt idx="7">
                  <c:v>0</c:v>
                </c:pt>
                <c:pt idx="8">
                  <c:v>8.472318726598986E-2</c:v>
                </c:pt>
                <c:pt idx="9">
                  <c:v>0.31970080763162306</c:v>
                </c:pt>
                <c:pt idx="10">
                  <c:v>0.13254812472834013</c:v>
                </c:pt>
                <c:pt idx="11">
                  <c:v>0</c:v>
                </c:pt>
                <c:pt idx="12">
                  <c:v>0</c:v>
                </c:pt>
                <c:pt idx="13">
                  <c:v>6.2739038778905848E-3</c:v>
                </c:pt>
                <c:pt idx="14">
                  <c:v>0.66934357387183141</c:v>
                </c:pt>
                <c:pt idx="15">
                  <c:v>0.42517552045423612</c:v>
                </c:pt>
              </c:numCache>
            </c:numRef>
          </c:val>
          <c:extLst>
            <c:ext xmlns:c16="http://schemas.microsoft.com/office/drawing/2014/chart" uri="{C3380CC4-5D6E-409C-BE32-E72D297353CC}">
              <c16:uniqueId val="{00000001-3314-4C4C-99E1-E331231209E9}"/>
            </c:ext>
          </c:extLst>
        </c:ser>
        <c:ser>
          <c:idx val="2"/>
          <c:order val="2"/>
          <c:tx>
            <c:v>CDFW</c:v>
          </c:tx>
          <c:spPr>
            <a:solidFill>
              <a:srgbClr val="FF9D00"/>
            </a:solidFill>
            <a:ln>
              <a:noFill/>
            </a:ln>
            <a:effectLst/>
          </c:spPr>
          <c:invertIfNegative val="0"/>
          <c:cat>
            <c:multiLvlStrRef>
              <c:f>Sheet2!$E$101:$F$116</c:f>
              <c:multiLvlStrCache>
                <c:ptCount val="16"/>
                <c:lvl>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lvl>
                <c:lvl>
                  <c:pt idx="0">
                    <c:v>AN</c:v>
                  </c:pt>
                  <c:pt idx="1">
                    <c:v>D</c:v>
                  </c:pt>
                  <c:pt idx="2">
                    <c:v>D</c:v>
                  </c:pt>
                  <c:pt idx="3">
                    <c:v>BN</c:v>
                  </c:pt>
                  <c:pt idx="4">
                    <c:v>D</c:v>
                  </c:pt>
                  <c:pt idx="5">
                    <c:v>W</c:v>
                  </c:pt>
                  <c:pt idx="6">
                    <c:v>W</c:v>
                  </c:pt>
                  <c:pt idx="7">
                    <c:v>C</c:v>
                  </c:pt>
                  <c:pt idx="8">
                    <c:v>C</c:v>
                  </c:pt>
                  <c:pt idx="9">
                    <c:v>BN</c:v>
                  </c:pt>
                  <c:pt idx="10">
                    <c:v>AN</c:v>
                  </c:pt>
                  <c:pt idx="11">
                    <c:v>W</c:v>
                  </c:pt>
                  <c:pt idx="12">
                    <c:v>D</c:v>
                  </c:pt>
                  <c:pt idx="13">
                    <c:v>C</c:v>
                  </c:pt>
                  <c:pt idx="14">
                    <c:v>C</c:v>
                  </c:pt>
                  <c:pt idx="15">
                    <c:v>C</c:v>
                  </c:pt>
                </c:lvl>
              </c:multiLvlStrCache>
            </c:multiLvlStrRef>
          </c:cat>
          <c:val>
            <c:numRef>
              <c:f>Sheet2!$N$101:$N$116</c:f>
              <c:numCache>
                <c:formatCode>0.0%</c:formatCode>
                <c:ptCount val="16"/>
                <c:pt idx="0">
                  <c:v>0</c:v>
                </c:pt>
                <c:pt idx="1">
                  <c:v>0</c:v>
                </c:pt>
                <c:pt idx="2">
                  <c:v>0</c:v>
                </c:pt>
                <c:pt idx="3">
                  <c:v>0</c:v>
                </c:pt>
                <c:pt idx="4">
                  <c:v>0</c:v>
                </c:pt>
                <c:pt idx="5">
                  <c:v>0</c:v>
                </c:pt>
                <c:pt idx="6">
                  <c:v>0</c:v>
                </c:pt>
                <c:pt idx="7">
                  <c:v>0</c:v>
                </c:pt>
                <c:pt idx="8">
                  <c:v>0.20828892820057107</c:v>
                </c:pt>
                <c:pt idx="9">
                  <c:v>5.5940417549521046E-2</c:v>
                </c:pt>
                <c:pt idx="10">
                  <c:v>2.106647295349039E-2</c:v>
                </c:pt>
                <c:pt idx="11">
                  <c:v>0</c:v>
                </c:pt>
                <c:pt idx="12">
                  <c:v>0</c:v>
                </c:pt>
                <c:pt idx="13">
                  <c:v>4.9398090928092282E-2</c:v>
                </c:pt>
                <c:pt idx="14">
                  <c:v>0.96012215640766907</c:v>
                </c:pt>
                <c:pt idx="15">
                  <c:v>0.86276885027915751</c:v>
                </c:pt>
              </c:numCache>
            </c:numRef>
          </c:val>
          <c:extLst>
            <c:ext xmlns:c16="http://schemas.microsoft.com/office/drawing/2014/chart" uri="{C3380CC4-5D6E-409C-BE32-E72D297353CC}">
              <c16:uniqueId val="{00000002-3314-4C4C-99E1-E331231209E9}"/>
            </c:ext>
          </c:extLst>
        </c:ser>
        <c:dLbls>
          <c:showLegendKey val="0"/>
          <c:showVal val="0"/>
          <c:showCatName val="0"/>
          <c:showSerName val="0"/>
          <c:showPercent val="0"/>
          <c:showBubbleSize val="0"/>
        </c:dLbls>
        <c:gapWidth val="219"/>
        <c:overlap val="-27"/>
        <c:axId val="1147283407"/>
        <c:axId val="1159764255"/>
      </c:barChart>
      <c:catAx>
        <c:axId val="114728340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r>
                  <a:rPr lang="en-US" sz="1400"/>
                  <a:t>Water Year &amp; Water Year Type</a:t>
                </a:r>
              </a:p>
            </c:rich>
          </c:tx>
          <c:layout>
            <c:manualLayout>
              <c:xMode val="edge"/>
              <c:yMode val="edge"/>
              <c:x val="0.36960308187283042"/>
              <c:y val="0.831017685289338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159764255"/>
        <c:crosses val="autoZero"/>
        <c:auto val="1"/>
        <c:lblAlgn val="ctr"/>
        <c:lblOffset val="100"/>
        <c:noMultiLvlLbl val="0"/>
      </c:catAx>
      <c:valAx>
        <c:axId val="1159764255"/>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dk1"/>
                    </a:solidFill>
                    <a:latin typeface="+mn-lt"/>
                    <a:ea typeface="+mn-ea"/>
                    <a:cs typeface="+mn-cs"/>
                  </a:defRPr>
                </a:pPr>
                <a:r>
                  <a:rPr lang="en-US" sz="1400"/>
                  <a:t>Percent Reduction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147283407"/>
        <c:crosses val="autoZero"/>
        <c:crossBetween val="between"/>
      </c:valAx>
      <c:spPr>
        <a:noFill/>
        <a:ln>
          <a:noFill/>
        </a:ln>
        <a:effectLst>
          <a:softEdge rad="12700"/>
        </a:effectLst>
      </c:spPr>
    </c:plotArea>
    <c:legend>
      <c:legendPos val="b"/>
      <c:layout>
        <c:manualLayout>
          <c:xMode val="edge"/>
          <c:yMode val="edge"/>
          <c:x val="0.3299288798577597"/>
          <c:y val="0.91865673040869877"/>
          <c:w val="0.34444331555329777"/>
          <c:h val="8.134326959130108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3"/>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tx1"/>
                </a:solidFill>
              </a:rPr>
              <a:t>Average</a:t>
            </a:r>
            <a:r>
              <a:rPr lang="en-US" sz="1600" baseline="0">
                <a:solidFill>
                  <a:schemeClr val="tx1"/>
                </a:solidFill>
              </a:rPr>
              <a:t> Annual Loss in Value to Agriculture</a:t>
            </a:r>
          </a:p>
          <a:p>
            <a:pPr>
              <a:defRPr/>
            </a:pPr>
            <a:r>
              <a:rPr lang="en-US" sz="1600" baseline="0">
                <a:solidFill>
                  <a:schemeClr val="tx1"/>
                </a:solidFill>
              </a:rPr>
              <a:t>By Water Year Type</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 Damage Valuation'!$H$1</c:f>
              <c:strCache>
                <c:ptCount val="1"/>
                <c:pt idx="0">
                  <c:v>NMFS</c:v>
                </c:pt>
              </c:strCache>
            </c:strRef>
          </c:tx>
          <c:spPr>
            <a:solidFill>
              <a:srgbClr val="00B050"/>
            </a:solidFill>
            <a:ln>
              <a:noFill/>
            </a:ln>
            <a:effectLst/>
          </c:spPr>
          <c:invertIfNegative val="0"/>
          <c:cat>
            <c:strRef>
              <c:f>('Ag Damage Valuation'!$A$41:$A$43,'Ag Damage Valuation'!$A$48)</c:f>
              <c:strCache>
                <c:ptCount val="3"/>
                <c:pt idx="0">
                  <c:v>All Years</c:v>
                </c:pt>
                <c:pt idx="1">
                  <c:v>Drought years* </c:v>
                </c:pt>
                <c:pt idx="2">
                  <c:v>Critically dry years</c:v>
                </c:pt>
              </c:strCache>
            </c:strRef>
          </c:cat>
          <c:val>
            <c:numRef>
              <c:f>'Ag Damage Valuation'!$H$41:$H$43</c:f>
              <c:numCache>
                <c:formatCode>"$"#,##0_);[Red]\("$"#,##0\)</c:formatCode>
                <c:ptCount val="3"/>
                <c:pt idx="0">
                  <c:v>27598452.829333346</c:v>
                </c:pt>
                <c:pt idx="1">
                  <c:v>31799146.877272736</c:v>
                </c:pt>
                <c:pt idx="2">
                  <c:v>40132278.692000017</c:v>
                </c:pt>
              </c:numCache>
            </c:numRef>
          </c:val>
          <c:extLst>
            <c:ext xmlns:c16="http://schemas.microsoft.com/office/drawing/2014/chart" uri="{C3380CC4-5D6E-409C-BE32-E72D297353CC}">
              <c16:uniqueId val="{00000000-4831-EB43-A4E6-232658BD790E}"/>
            </c:ext>
          </c:extLst>
        </c:ser>
        <c:ser>
          <c:idx val="1"/>
          <c:order val="1"/>
          <c:tx>
            <c:strRef>
              <c:f>'Ag Damage Valuation'!$I$1</c:f>
              <c:strCache>
                <c:ptCount val="1"/>
                <c:pt idx="0">
                  <c:v>USFWS</c:v>
                </c:pt>
              </c:strCache>
            </c:strRef>
          </c:tx>
          <c:spPr>
            <a:solidFill>
              <a:srgbClr val="C00000"/>
            </a:solidFill>
            <a:ln>
              <a:noFill/>
            </a:ln>
            <a:effectLst/>
          </c:spPr>
          <c:invertIfNegative val="0"/>
          <c:cat>
            <c:strRef>
              <c:f>('Ag Damage Valuation'!$A$41:$A$43,'Ag Damage Valuation'!$A$48)</c:f>
              <c:strCache>
                <c:ptCount val="3"/>
                <c:pt idx="0">
                  <c:v>All Years</c:v>
                </c:pt>
                <c:pt idx="1">
                  <c:v>Drought years* </c:v>
                </c:pt>
                <c:pt idx="2">
                  <c:v>Critically dry years</c:v>
                </c:pt>
              </c:strCache>
            </c:strRef>
          </c:cat>
          <c:val>
            <c:numRef>
              <c:f>'Ag Damage Valuation'!$I$41:$I$43</c:f>
              <c:numCache>
                <c:formatCode>"$"#,##0_);[Red]\("$"#,##0\)</c:formatCode>
                <c:ptCount val="3"/>
                <c:pt idx="0">
                  <c:v>27339112.921666693</c:v>
                </c:pt>
                <c:pt idx="1">
                  <c:v>31519851.573181834</c:v>
                </c:pt>
                <c:pt idx="2">
                  <c:v>30283882.030000024</c:v>
                </c:pt>
              </c:numCache>
            </c:numRef>
          </c:val>
          <c:extLst>
            <c:ext xmlns:c16="http://schemas.microsoft.com/office/drawing/2014/chart" uri="{C3380CC4-5D6E-409C-BE32-E72D297353CC}">
              <c16:uniqueId val="{00000001-4831-EB43-A4E6-232658BD790E}"/>
            </c:ext>
          </c:extLst>
        </c:ser>
        <c:ser>
          <c:idx val="2"/>
          <c:order val="2"/>
          <c:tx>
            <c:strRef>
              <c:f>'Ag Damage Valuation'!$J$1</c:f>
              <c:strCache>
                <c:ptCount val="1"/>
                <c:pt idx="0">
                  <c:v>CDFW</c:v>
                </c:pt>
              </c:strCache>
            </c:strRef>
          </c:tx>
          <c:spPr>
            <a:solidFill>
              <a:srgbClr val="FF9D00"/>
            </a:solidFill>
            <a:ln>
              <a:noFill/>
            </a:ln>
            <a:effectLst/>
          </c:spPr>
          <c:invertIfNegative val="0"/>
          <c:cat>
            <c:strRef>
              <c:f>('Ag Damage Valuation'!$A$41:$A$43,'Ag Damage Valuation'!$A$48)</c:f>
              <c:strCache>
                <c:ptCount val="3"/>
                <c:pt idx="0">
                  <c:v>All Years</c:v>
                </c:pt>
                <c:pt idx="1">
                  <c:v>Drought years* </c:v>
                </c:pt>
                <c:pt idx="2">
                  <c:v>Critically dry years</c:v>
                </c:pt>
              </c:strCache>
            </c:strRef>
          </c:cat>
          <c:val>
            <c:numRef>
              <c:f>'Ag Damage Valuation'!$J$41:$J$43</c:f>
              <c:numCache>
                <c:formatCode>"$"#,##0_);[Red]\("$"#,##0\)</c:formatCode>
                <c:ptCount val="3"/>
                <c:pt idx="0">
                  <c:v>15109459.049253337</c:v>
                </c:pt>
                <c:pt idx="1">
                  <c:v>19933017.667272732</c:v>
                </c:pt>
                <c:pt idx="2">
                  <c:v>38921317.010000005</c:v>
                </c:pt>
              </c:numCache>
            </c:numRef>
          </c:val>
          <c:extLst>
            <c:ext xmlns:c16="http://schemas.microsoft.com/office/drawing/2014/chart" uri="{C3380CC4-5D6E-409C-BE32-E72D297353CC}">
              <c16:uniqueId val="{00000002-4831-EB43-A4E6-232658BD790E}"/>
            </c:ext>
          </c:extLst>
        </c:ser>
        <c:dLbls>
          <c:showLegendKey val="0"/>
          <c:showVal val="0"/>
          <c:showCatName val="0"/>
          <c:showSerName val="0"/>
          <c:showPercent val="0"/>
          <c:showBubbleSize val="0"/>
        </c:dLbls>
        <c:gapWidth val="219"/>
        <c:overlap val="-27"/>
        <c:axId val="1869006128"/>
        <c:axId val="1834291504"/>
      </c:barChart>
      <c:catAx>
        <c:axId val="186900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34291504"/>
        <c:crosses val="autoZero"/>
        <c:auto val="1"/>
        <c:lblAlgn val="ctr"/>
        <c:lblOffset val="100"/>
        <c:noMultiLvlLbl val="0"/>
      </c:catAx>
      <c:valAx>
        <c:axId val="1834291504"/>
        <c:scaling>
          <c:orientation val="minMax"/>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9006128"/>
        <c:crosses val="autoZero"/>
        <c:crossBetween val="between"/>
        <c:majorUnit val="10000000"/>
        <c:dispUnits>
          <c:builtInUnit val="millions"/>
          <c:dispUnitsLbl>
            <c:layout>
              <c:manualLayout>
                <c:xMode val="edge"/>
                <c:yMode val="edge"/>
                <c:x val="1.5749493514902149E-2"/>
                <c:y val="0.44542187341100886"/>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Agricultural</a:t>
            </a:r>
            <a:r>
              <a:rPr lang="en-US" sz="1600" baseline="0" dirty="0">
                <a:solidFill>
                  <a:schemeClr val="tx1"/>
                </a:solidFill>
              </a:rPr>
              <a:t> Value </a:t>
            </a:r>
            <a:r>
              <a:rPr lang="en-US" sz="1600" dirty="0">
                <a:solidFill>
                  <a:schemeClr val="tx1"/>
                </a:solidFill>
              </a:rPr>
              <a:t>Under Flow Scenarios</a:t>
            </a:r>
          </a:p>
          <a:p>
            <a:pPr>
              <a:defRPr/>
            </a:pPr>
            <a:r>
              <a:rPr lang="en-US" sz="1600" dirty="0">
                <a:solidFill>
                  <a:schemeClr val="tx1"/>
                </a:solidFill>
              </a:rPr>
              <a:t>Drought Periods 2007–2009 &amp; 2013–2015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 Damage Valuation'!$C$1</c:f>
              <c:strCache>
                <c:ptCount val="1"/>
                <c:pt idx="0">
                  <c:v>Baseline Value</c:v>
                </c:pt>
              </c:strCache>
            </c:strRef>
          </c:tx>
          <c:spPr>
            <a:solidFill>
              <a:schemeClr val="accent2"/>
            </a:solidFill>
            <a:ln>
              <a:noFill/>
            </a:ln>
            <a:effectLst/>
          </c:spPr>
          <c:invertIfNegative val="0"/>
          <c:cat>
            <c:multiLvlStrRef>
              <c:f>('Ag Damage Valuation'!$A$8:$B$10,'Ag Damage Valuation'!$A$14:$B$16)</c:f>
              <c:multiLvlStrCache>
                <c:ptCount val="6"/>
                <c:lvl>
                  <c:pt idx="0">
                    <c:v>2007</c:v>
                  </c:pt>
                  <c:pt idx="1">
                    <c:v>2008</c:v>
                  </c:pt>
                  <c:pt idx="2">
                    <c:v>2009</c:v>
                  </c:pt>
                  <c:pt idx="3">
                    <c:v>2013</c:v>
                  </c:pt>
                  <c:pt idx="4">
                    <c:v>2014</c:v>
                  </c:pt>
                  <c:pt idx="5">
                    <c:v>2015</c:v>
                  </c:pt>
                </c:lvl>
                <c:lvl>
                  <c:pt idx="0">
                    <c:v>C</c:v>
                  </c:pt>
                  <c:pt idx="1">
                    <c:v>C</c:v>
                  </c:pt>
                  <c:pt idx="2">
                    <c:v>BN</c:v>
                  </c:pt>
                  <c:pt idx="3">
                    <c:v>C</c:v>
                  </c:pt>
                  <c:pt idx="4">
                    <c:v>C</c:v>
                  </c:pt>
                  <c:pt idx="5">
                    <c:v>C</c:v>
                  </c:pt>
                </c:lvl>
              </c:multiLvlStrCache>
            </c:multiLvlStrRef>
          </c:cat>
          <c:val>
            <c:numRef>
              <c:f>('Ag Damage Valuation'!$C$24:$C$26,'Ag Damage Valuation'!$C$30:$C$32)</c:f>
              <c:numCache>
                <c:formatCode>"$"#,##0_);[Red]\("$"#,##0\)</c:formatCode>
                <c:ptCount val="6"/>
                <c:pt idx="0">
                  <c:v>228423818.70000002</c:v>
                </c:pt>
                <c:pt idx="1">
                  <c:v>241320387.00000003</c:v>
                </c:pt>
                <c:pt idx="2">
                  <c:v>238607095.10000002</c:v>
                </c:pt>
                <c:pt idx="3">
                  <c:v>231108765.80000001</c:v>
                </c:pt>
                <c:pt idx="4">
                  <c:v>182615523.20000002</c:v>
                </c:pt>
                <c:pt idx="5">
                  <c:v>169415523.20000002</c:v>
                </c:pt>
              </c:numCache>
            </c:numRef>
          </c:val>
          <c:extLst>
            <c:ext xmlns:c16="http://schemas.microsoft.com/office/drawing/2014/chart" uri="{C3380CC4-5D6E-409C-BE32-E72D297353CC}">
              <c16:uniqueId val="{00000000-97B9-AA44-9989-ED20657D18DB}"/>
            </c:ext>
          </c:extLst>
        </c:ser>
        <c:ser>
          <c:idx val="1"/>
          <c:order val="1"/>
          <c:tx>
            <c:strRef>
              <c:f>'Ag Damage Valuation'!$D$1</c:f>
              <c:strCache>
                <c:ptCount val="1"/>
                <c:pt idx="0">
                  <c:v>NMFS</c:v>
                </c:pt>
              </c:strCache>
            </c:strRef>
          </c:tx>
          <c:spPr>
            <a:solidFill>
              <a:srgbClr val="00B050"/>
            </a:solidFill>
            <a:ln>
              <a:noFill/>
            </a:ln>
            <a:effectLst/>
          </c:spPr>
          <c:invertIfNegative val="0"/>
          <c:cat>
            <c:multiLvlStrRef>
              <c:f>('Ag Damage Valuation'!$A$8:$B$10,'Ag Damage Valuation'!$A$14:$B$16)</c:f>
              <c:multiLvlStrCache>
                <c:ptCount val="6"/>
                <c:lvl>
                  <c:pt idx="0">
                    <c:v>2007</c:v>
                  </c:pt>
                  <c:pt idx="1">
                    <c:v>2008</c:v>
                  </c:pt>
                  <c:pt idx="2">
                    <c:v>2009</c:v>
                  </c:pt>
                  <c:pt idx="3">
                    <c:v>2013</c:v>
                  </c:pt>
                  <c:pt idx="4">
                    <c:v>2014</c:v>
                  </c:pt>
                  <c:pt idx="5">
                    <c:v>2015</c:v>
                  </c:pt>
                </c:lvl>
                <c:lvl>
                  <c:pt idx="0">
                    <c:v>C</c:v>
                  </c:pt>
                  <c:pt idx="1">
                    <c:v>C</c:v>
                  </c:pt>
                  <c:pt idx="2">
                    <c:v>BN</c:v>
                  </c:pt>
                  <c:pt idx="3">
                    <c:v>C</c:v>
                  </c:pt>
                  <c:pt idx="4">
                    <c:v>C</c:v>
                  </c:pt>
                  <c:pt idx="5">
                    <c:v>C</c:v>
                  </c:pt>
                </c:lvl>
              </c:multiLvlStrCache>
            </c:multiLvlStrRef>
          </c:cat>
          <c:val>
            <c:numRef>
              <c:f>('Ag Damage Valuation'!$D$24:$D$26,'Ag Damage Valuation'!$D$30:$D$32)</c:f>
              <c:numCache>
                <c:formatCode>"$"#,##0_);[Red]\("$"#,##0\)</c:formatCode>
                <c:ptCount val="6"/>
                <c:pt idx="0">
                  <c:v>218040917.85000002</c:v>
                </c:pt>
                <c:pt idx="1">
                  <c:v>202748177.09999999</c:v>
                </c:pt>
                <c:pt idx="2">
                  <c:v>180116617.80000001</c:v>
                </c:pt>
                <c:pt idx="3">
                  <c:v>210153500.88</c:v>
                </c:pt>
                <c:pt idx="4">
                  <c:v>115064715.61</c:v>
                </c:pt>
                <c:pt idx="5">
                  <c:v>106215313</c:v>
                </c:pt>
              </c:numCache>
            </c:numRef>
          </c:val>
          <c:extLst>
            <c:ext xmlns:c16="http://schemas.microsoft.com/office/drawing/2014/chart" uri="{C3380CC4-5D6E-409C-BE32-E72D297353CC}">
              <c16:uniqueId val="{00000001-97B9-AA44-9989-ED20657D18DB}"/>
            </c:ext>
          </c:extLst>
        </c:ser>
        <c:ser>
          <c:idx val="2"/>
          <c:order val="2"/>
          <c:tx>
            <c:strRef>
              <c:f>'Ag Damage Valuation'!$E$1</c:f>
              <c:strCache>
                <c:ptCount val="1"/>
                <c:pt idx="0">
                  <c:v>USFWS</c:v>
                </c:pt>
              </c:strCache>
            </c:strRef>
          </c:tx>
          <c:spPr>
            <a:solidFill>
              <a:srgbClr val="C00000"/>
            </a:solidFill>
            <a:ln>
              <a:noFill/>
            </a:ln>
            <a:effectLst/>
          </c:spPr>
          <c:invertIfNegative val="0"/>
          <c:cat>
            <c:multiLvlStrRef>
              <c:f>('Ag Damage Valuation'!$A$8:$B$10,'Ag Damage Valuation'!$A$14:$B$16)</c:f>
              <c:multiLvlStrCache>
                <c:ptCount val="6"/>
                <c:lvl>
                  <c:pt idx="0">
                    <c:v>2007</c:v>
                  </c:pt>
                  <c:pt idx="1">
                    <c:v>2008</c:v>
                  </c:pt>
                  <c:pt idx="2">
                    <c:v>2009</c:v>
                  </c:pt>
                  <c:pt idx="3">
                    <c:v>2013</c:v>
                  </c:pt>
                  <c:pt idx="4">
                    <c:v>2014</c:v>
                  </c:pt>
                  <c:pt idx="5">
                    <c:v>2015</c:v>
                  </c:pt>
                </c:lvl>
                <c:lvl>
                  <c:pt idx="0">
                    <c:v>C</c:v>
                  </c:pt>
                  <c:pt idx="1">
                    <c:v>C</c:v>
                  </c:pt>
                  <c:pt idx="2">
                    <c:v>BN</c:v>
                  </c:pt>
                  <c:pt idx="3">
                    <c:v>C</c:v>
                  </c:pt>
                  <c:pt idx="4">
                    <c:v>C</c:v>
                  </c:pt>
                  <c:pt idx="5">
                    <c:v>C</c:v>
                  </c:pt>
                </c:lvl>
              </c:multiLvlStrCache>
            </c:multiLvlStrRef>
          </c:cat>
          <c:val>
            <c:numRef>
              <c:f>('Ag Damage Valuation'!$E$24:$E$26,'Ag Damage Valuation'!$E$30:$E$32)</c:f>
              <c:numCache>
                <c:formatCode>"$"#,##0_);[Red]\("$"#,##0\)</c:formatCode>
                <c:ptCount val="6"/>
                <c:pt idx="0">
                  <c:v>217002627.76499999</c:v>
                </c:pt>
                <c:pt idx="1">
                  <c:v>236383169.40000001</c:v>
                </c:pt>
                <c:pt idx="2">
                  <c:v>168169787.16999999</c:v>
                </c:pt>
                <c:pt idx="3">
                  <c:v>214836915.77499998</c:v>
                </c:pt>
                <c:pt idx="4">
                  <c:v>123790630.81</c:v>
                </c:pt>
                <c:pt idx="5">
                  <c:v>109451264</c:v>
                </c:pt>
              </c:numCache>
            </c:numRef>
          </c:val>
          <c:extLst>
            <c:ext xmlns:c16="http://schemas.microsoft.com/office/drawing/2014/chart" uri="{C3380CC4-5D6E-409C-BE32-E72D297353CC}">
              <c16:uniqueId val="{00000002-97B9-AA44-9989-ED20657D18DB}"/>
            </c:ext>
          </c:extLst>
        </c:ser>
        <c:ser>
          <c:idx val="3"/>
          <c:order val="3"/>
          <c:tx>
            <c:strRef>
              <c:f>'Ag Damage Valuation'!$F$1</c:f>
              <c:strCache>
                <c:ptCount val="1"/>
                <c:pt idx="0">
                  <c:v>CDFW</c:v>
                </c:pt>
              </c:strCache>
            </c:strRef>
          </c:tx>
          <c:spPr>
            <a:solidFill>
              <a:srgbClr val="FF9D00"/>
            </a:solidFill>
            <a:ln>
              <a:noFill/>
            </a:ln>
            <a:effectLst/>
          </c:spPr>
          <c:invertIfNegative val="0"/>
          <c:cat>
            <c:multiLvlStrRef>
              <c:f>('Ag Damage Valuation'!$A$8:$B$10,'Ag Damage Valuation'!$A$14:$B$16)</c:f>
              <c:multiLvlStrCache>
                <c:ptCount val="6"/>
                <c:lvl>
                  <c:pt idx="0">
                    <c:v>2007</c:v>
                  </c:pt>
                  <c:pt idx="1">
                    <c:v>2008</c:v>
                  </c:pt>
                  <c:pt idx="2">
                    <c:v>2009</c:v>
                  </c:pt>
                  <c:pt idx="3">
                    <c:v>2013</c:v>
                  </c:pt>
                  <c:pt idx="4">
                    <c:v>2014</c:v>
                  </c:pt>
                  <c:pt idx="5">
                    <c:v>2015</c:v>
                  </c:pt>
                </c:lvl>
                <c:lvl>
                  <c:pt idx="0">
                    <c:v>C</c:v>
                  </c:pt>
                  <c:pt idx="1">
                    <c:v>C</c:v>
                  </c:pt>
                  <c:pt idx="2">
                    <c:v>BN</c:v>
                  </c:pt>
                  <c:pt idx="3">
                    <c:v>C</c:v>
                  </c:pt>
                  <c:pt idx="4">
                    <c:v>C</c:v>
                  </c:pt>
                  <c:pt idx="5">
                    <c:v>C</c:v>
                  </c:pt>
                </c:lvl>
              </c:multiLvlStrCache>
            </c:multiLvlStrRef>
          </c:cat>
          <c:val>
            <c:numRef>
              <c:f>('Ag Damage Valuation'!$F$24:$F$26,'Ag Damage Valuation'!$F$30:$F$32)</c:f>
              <c:numCache>
                <c:formatCode>"$"#,##0_);[Red]\("$"#,##0\)</c:formatCode>
                <c:ptCount val="6"/>
                <c:pt idx="0">
                  <c:v>228423818.70000002</c:v>
                </c:pt>
                <c:pt idx="1">
                  <c:v>218140672.05000001</c:v>
                </c:pt>
                <c:pt idx="2">
                  <c:v>227196263.88000003</c:v>
                </c:pt>
                <c:pt idx="3">
                  <c:v>222639014.88000003</c:v>
                </c:pt>
                <c:pt idx="4">
                  <c:v>99545273.909999996</c:v>
                </c:pt>
                <c:pt idx="5">
                  <c:v>89528653.310000002</c:v>
                </c:pt>
              </c:numCache>
            </c:numRef>
          </c:val>
          <c:extLst>
            <c:ext xmlns:c16="http://schemas.microsoft.com/office/drawing/2014/chart" uri="{C3380CC4-5D6E-409C-BE32-E72D297353CC}">
              <c16:uniqueId val="{00000003-97B9-AA44-9989-ED20657D18DB}"/>
            </c:ext>
          </c:extLst>
        </c:ser>
        <c:dLbls>
          <c:showLegendKey val="0"/>
          <c:showVal val="0"/>
          <c:showCatName val="0"/>
          <c:showSerName val="0"/>
          <c:showPercent val="0"/>
          <c:showBubbleSize val="0"/>
        </c:dLbls>
        <c:gapWidth val="219"/>
        <c:axId val="1867287296"/>
        <c:axId val="1867343440"/>
      </c:barChart>
      <c:catAx>
        <c:axId val="18672872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Year</a:t>
                </a:r>
              </a:p>
            </c:rich>
          </c:tx>
          <c:layout>
            <c:manualLayout>
              <c:xMode val="edge"/>
              <c:yMode val="edge"/>
              <c:x val="0.5294444444444445"/>
              <c:y val="0.837614464858559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7343440"/>
        <c:crosses val="autoZero"/>
        <c:auto val="1"/>
        <c:lblAlgn val="ctr"/>
        <c:lblOffset val="100"/>
        <c:noMultiLvlLbl val="0"/>
      </c:catAx>
      <c:valAx>
        <c:axId val="1867343440"/>
        <c:scaling>
          <c:orientation val="minMax"/>
          <c:max val="250000000"/>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7287296"/>
        <c:crosses val="autoZero"/>
        <c:crossBetween val="between"/>
        <c:dispUnits>
          <c:builtInUnit val="millions"/>
          <c:dispUnitsLbl>
            <c:layout>
              <c:manualLayout>
                <c:xMode val="edge"/>
                <c:yMode val="edge"/>
                <c:x val="2.5000000000000001E-2"/>
                <c:y val="0.39391221930592007"/>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Baseline Case - Crop Acreage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strRef>
              <c:f>Baseline!$A$3</c:f>
              <c:strCache>
                <c:ptCount val="1"/>
                <c:pt idx="0">
                  <c:v>Almond/Pist</c:v>
                </c:pt>
              </c:strCache>
            </c:strRef>
          </c:tx>
          <c:spPr>
            <a:pattFill prst="wdUpDiag">
              <a:fgClr>
                <a:schemeClr val="accent2"/>
              </a:fgClr>
              <a:bgClr>
                <a:schemeClr val="bg1"/>
              </a:bgClr>
            </a:pattFill>
            <a:ln>
              <a:solidFill>
                <a:schemeClr val="bg1"/>
              </a:solidFill>
              <a:prstDash val="solid"/>
            </a:ln>
            <a:effectLst/>
          </c:spPr>
          <c:invertIfNegative val="0"/>
          <c:cat>
            <c:numRef>
              <c:f>Baseline!$B$1:$D$1</c:f>
              <c:numCache>
                <c:formatCode>General</c:formatCode>
                <c:ptCount val="3"/>
                <c:pt idx="0">
                  <c:v>2008</c:v>
                </c:pt>
                <c:pt idx="1">
                  <c:v>2009</c:v>
                </c:pt>
                <c:pt idx="2">
                  <c:v>2010</c:v>
                </c:pt>
              </c:numCache>
            </c:numRef>
          </c:cat>
          <c:val>
            <c:numRef>
              <c:f>Baseline!$B$3:$D$3</c:f>
              <c:numCache>
                <c:formatCode>_(* #,##0_);_(* \(#,##0\);_(* "-"??_);_(@_)</c:formatCode>
                <c:ptCount val="3"/>
                <c:pt idx="0">
                  <c:v>62040</c:v>
                </c:pt>
                <c:pt idx="1">
                  <c:v>62480</c:v>
                </c:pt>
                <c:pt idx="2">
                  <c:v>56210</c:v>
                </c:pt>
              </c:numCache>
            </c:numRef>
          </c:val>
          <c:extLst>
            <c:ext xmlns:c16="http://schemas.microsoft.com/office/drawing/2014/chart" uri="{C3380CC4-5D6E-409C-BE32-E72D297353CC}">
              <c16:uniqueId val="{00000000-69A3-4B3E-BAA7-9A781FC00BC3}"/>
            </c:ext>
          </c:extLst>
        </c:ser>
        <c:ser>
          <c:idx val="18"/>
          <c:order val="1"/>
          <c:tx>
            <c:strRef>
              <c:f>Baseline!$A$20</c:f>
              <c:strCache>
                <c:ptCount val="1"/>
                <c:pt idx="0">
                  <c:v>Vine</c:v>
                </c:pt>
              </c:strCache>
            </c:strRef>
          </c:tx>
          <c:spPr>
            <a:pattFill prst="wdUpDiag">
              <a:fgClr>
                <a:srgbClr val="7030A0"/>
              </a:fgClr>
              <a:bgClr>
                <a:schemeClr val="bg1"/>
              </a:bgClr>
            </a:pattFill>
            <a:ln>
              <a:noFill/>
            </a:ln>
            <a:effectLst/>
          </c:spPr>
          <c:invertIfNegative val="0"/>
          <c:cat>
            <c:numRef>
              <c:f>Baseline!$B$1:$D$1</c:f>
              <c:numCache>
                <c:formatCode>General</c:formatCode>
                <c:ptCount val="3"/>
                <c:pt idx="0">
                  <c:v>2008</c:v>
                </c:pt>
                <c:pt idx="1">
                  <c:v>2009</c:v>
                </c:pt>
                <c:pt idx="2">
                  <c:v>2010</c:v>
                </c:pt>
              </c:numCache>
            </c:numRef>
          </c:cat>
          <c:val>
            <c:numRef>
              <c:f>Baseline!$B$20:$D$20</c:f>
              <c:numCache>
                <c:formatCode>_(* #,##0_);_(* \(#,##0\);_(* "-"??_);_(@_)</c:formatCode>
                <c:ptCount val="3"/>
                <c:pt idx="0">
                  <c:v>1440</c:v>
                </c:pt>
                <c:pt idx="1">
                  <c:v>1320</c:v>
                </c:pt>
                <c:pt idx="2">
                  <c:v>1807.810477</c:v>
                </c:pt>
              </c:numCache>
            </c:numRef>
          </c:val>
          <c:extLst>
            <c:ext xmlns:c16="http://schemas.microsoft.com/office/drawing/2014/chart" uri="{C3380CC4-5D6E-409C-BE32-E72D297353CC}">
              <c16:uniqueId val="{00000001-69A3-4B3E-BAA7-9A781FC00BC3}"/>
            </c:ext>
          </c:extLst>
        </c:ser>
        <c:ser>
          <c:idx val="8"/>
          <c:order val="2"/>
          <c:tx>
            <c:strRef>
              <c:f>Baseline!$A$10</c:f>
              <c:strCache>
                <c:ptCount val="1"/>
                <c:pt idx="0">
                  <c:v>Other Deciduous (Walnuts)</c:v>
                </c:pt>
              </c:strCache>
            </c:strRef>
          </c:tx>
          <c:spPr>
            <a:pattFill prst="wdUpDiag">
              <a:fgClr>
                <a:schemeClr val="bg2">
                  <a:lumMod val="25000"/>
                </a:schemeClr>
              </a:fgClr>
              <a:bgClr>
                <a:schemeClr val="bg1"/>
              </a:bgClr>
            </a:pattFill>
            <a:ln>
              <a:noFill/>
            </a:ln>
            <a:effectLst/>
          </c:spPr>
          <c:invertIfNegative val="0"/>
          <c:cat>
            <c:numRef>
              <c:f>Baseline!$B$1:$D$1</c:f>
              <c:numCache>
                <c:formatCode>General</c:formatCode>
                <c:ptCount val="3"/>
                <c:pt idx="0">
                  <c:v>2008</c:v>
                </c:pt>
                <c:pt idx="1">
                  <c:v>2009</c:v>
                </c:pt>
                <c:pt idx="2">
                  <c:v>2010</c:v>
                </c:pt>
              </c:numCache>
            </c:numRef>
          </c:cat>
          <c:val>
            <c:numRef>
              <c:f>Baseline!$B$10:$D$10</c:f>
              <c:numCache>
                <c:formatCode>_(* #,##0_);_(* \(#,##0\);_(* "-"??_);_(@_)</c:formatCode>
                <c:ptCount val="3"/>
                <c:pt idx="0">
                  <c:v>21760</c:v>
                </c:pt>
                <c:pt idx="1">
                  <c:v>22080</c:v>
                </c:pt>
                <c:pt idx="2">
                  <c:v>20160</c:v>
                </c:pt>
              </c:numCache>
            </c:numRef>
          </c:val>
          <c:extLst>
            <c:ext xmlns:c16="http://schemas.microsoft.com/office/drawing/2014/chart" uri="{C3380CC4-5D6E-409C-BE32-E72D297353CC}">
              <c16:uniqueId val="{00000002-69A3-4B3E-BAA7-9A781FC00BC3}"/>
            </c:ext>
          </c:extLst>
        </c:ser>
        <c:ser>
          <c:idx val="14"/>
          <c:order val="3"/>
          <c:tx>
            <c:strRef>
              <c:f>Baseline!$A$16</c:f>
              <c:strCache>
                <c:ptCount val="1"/>
                <c:pt idx="0">
                  <c:v>Subtropical (Peach)</c:v>
                </c:pt>
              </c:strCache>
            </c:strRef>
          </c:tx>
          <c:spPr>
            <a:pattFill prst="wdUpDiag">
              <a:fgClr>
                <a:schemeClr val="accent2">
                  <a:lumMod val="40000"/>
                  <a:lumOff val="60000"/>
                </a:schemeClr>
              </a:fgClr>
              <a:bgClr>
                <a:schemeClr val="bg1"/>
              </a:bgClr>
            </a:pattFill>
            <a:ln>
              <a:noFill/>
            </a:ln>
            <a:effectLst/>
          </c:spPr>
          <c:invertIfNegative val="0"/>
          <c:cat>
            <c:numRef>
              <c:f>Baseline!$B$1:$D$1</c:f>
              <c:numCache>
                <c:formatCode>General</c:formatCode>
                <c:ptCount val="3"/>
                <c:pt idx="0">
                  <c:v>2008</c:v>
                </c:pt>
                <c:pt idx="1">
                  <c:v>2009</c:v>
                </c:pt>
                <c:pt idx="2">
                  <c:v>2010</c:v>
                </c:pt>
              </c:numCache>
            </c:numRef>
          </c:cat>
          <c:val>
            <c:numRef>
              <c:f>Baseline!$B$16:$D$16</c:f>
              <c:numCache>
                <c:formatCode>_(* #,##0_);_(* \(#,##0\);_(* "-"??_);_(@_)</c:formatCode>
                <c:ptCount val="3"/>
                <c:pt idx="0">
                  <c:v>40</c:v>
                </c:pt>
                <c:pt idx="1">
                  <c:v>40</c:v>
                </c:pt>
                <c:pt idx="2">
                  <c:v>40</c:v>
                </c:pt>
              </c:numCache>
            </c:numRef>
          </c:val>
          <c:extLst>
            <c:ext xmlns:c16="http://schemas.microsoft.com/office/drawing/2014/chart" uri="{C3380CC4-5D6E-409C-BE32-E72D297353CC}">
              <c16:uniqueId val="{00000003-69A3-4B3E-BAA7-9A781FC00BC3}"/>
            </c:ext>
          </c:extLst>
        </c:ser>
        <c:ser>
          <c:idx val="0"/>
          <c:order val="4"/>
          <c:tx>
            <c:strRef>
              <c:f>Baseline!$A$2</c:f>
              <c:strCache>
                <c:ptCount val="1"/>
                <c:pt idx="0">
                  <c:v>Alfalfa</c:v>
                </c:pt>
              </c:strCache>
            </c:strRef>
          </c:tx>
          <c:spPr>
            <a:solidFill>
              <a:schemeClr val="accent1"/>
            </a:solidFill>
            <a:ln>
              <a:noFill/>
            </a:ln>
            <a:effectLst/>
          </c:spPr>
          <c:invertIfNegative val="0"/>
          <c:cat>
            <c:numRef>
              <c:f>Baseline!$B$1:$D$1</c:f>
              <c:numCache>
                <c:formatCode>General</c:formatCode>
                <c:ptCount val="3"/>
                <c:pt idx="0">
                  <c:v>2008</c:v>
                </c:pt>
                <c:pt idx="1">
                  <c:v>2009</c:v>
                </c:pt>
                <c:pt idx="2">
                  <c:v>2010</c:v>
                </c:pt>
              </c:numCache>
            </c:numRef>
          </c:cat>
          <c:val>
            <c:numRef>
              <c:f>Baseline!$B$2:$D$2</c:f>
              <c:numCache>
                <c:formatCode>_(* #,##0_);_(* \(#,##0\);_(* "-"??_);_(@_)</c:formatCode>
                <c:ptCount val="3"/>
                <c:pt idx="0">
                  <c:v>26560</c:v>
                </c:pt>
                <c:pt idx="1">
                  <c:v>7440</c:v>
                </c:pt>
                <c:pt idx="2">
                  <c:v>8840</c:v>
                </c:pt>
              </c:numCache>
            </c:numRef>
          </c:val>
          <c:extLst>
            <c:ext xmlns:c16="http://schemas.microsoft.com/office/drawing/2014/chart" uri="{C3380CC4-5D6E-409C-BE32-E72D297353CC}">
              <c16:uniqueId val="{00000004-69A3-4B3E-BAA7-9A781FC00BC3}"/>
            </c:ext>
          </c:extLst>
        </c:ser>
        <c:ser>
          <c:idx val="2"/>
          <c:order val="5"/>
          <c:tx>
            <c:strRef>
              <c:f>Baseline!$A$4</c:f>
              <c:strCache>
                <c:ptCount val="1"/>
                <c:pt idx="0">
                  <c:v>Corn</c:v>
                </c:pt>
              </c:strCache>
            </c:strRef>
          </c:tx>
          <c:spPr>
            <a:solidFill>
              <a:schemeClr val="accent3"/>
            </a:solidFill>
            <a:ln>
              <a:noFill/>
            </a:ln>
            <a:effectLst/>
          </c:spPr>
          <c:invertIfNegative val="0"/>
          <c:cat>
            <c:numRef>
              <c:f>Baseline!$B$1:$D$1</c:f>
              <c:numCache>
                <c:formatCode>General</c:formatCode>
                <c:ptCount val="3"/>
                <c:pt idx="0">
                  <c:v>2008</c:v>
                </c:pt>
                <c:pt idx="1">
                  <c:v>2009</c:v>
                </c:pt>
                <c:pt idx="2">
                  <c:v>2010</c:v>
                </c:pt>
              </c:numCache>
            </c:numRef>
          </c:cat>
          <c:val>
            <c:numRef>
              <c:f>Baseline!$B$4:$D$4</c:f>
              <c:numCache>
                <c:formatCode>_(* #,##0_);_(* \(#,##0\);_(* "-"??_);_(@_)</c:formatCode>
                <c:ptCount val="3"/>
                <c:pt idx="0">
                  <c:v>20680</c:v>
                </c:pt>
                <c:pt idx="1">
                  <c:v>22040</c:v>
                </c:pt>
                <c:pt idx="2">
                  <c:v>26120</c:v>
                </c:pt>
              </c:numCache>
            </c:numRef>
          </c:val>
          <c:extLst>
            <c:ext xmlns:c16="http://schemas.microsoft.com/office/drawing/2014/chart" uri="{C3380CC4-5D6E-409C-BE32-E72D297353CC}">
              <c16:uniqueId val="{00000005-69A3-4B3E-BAA7-9A781FC00BC3}"/>
            </c:ext>
          </c:extLst>
        </c:ser>
        <c:ser>
          <c:idx val="3"/>
          <c:order val="6"/>
          <c:tx>
            <c:strRef>
              <c:f>Baseline!$A$5</c:f>
              <c:strCache>
                <c:ptCount val="1"/>
                <c:pt idx="0">
                  <c:v>Cotton</c:v>
                </c:pt>
              </c:strCache>
            </c:strRef>
          </c:tx>
          <c:spPr>
            <a:solidFill>
              <a:schemeClr val="accent4"/>
            </a:solidFill>
            <a:ln>
              <a:noFill/>
            </a:ln>
            <a:effectLst/>
          </c:spPr>
          <c:invertIfNegative val="0"/>
          <c:cat>
            <c:numRef>
              <c:f>Baseline!$B$1:$D$1</c:f>
              <c:numCache>
                <c:formatCode>General</c:formatCode>
                <c:ptCount val="3"/>
                <c:pt idx="0">
                  <c:v>2008</c:v>
                </c:pt>
                <c:pt idx="1">
                  <c:v>2009</c:v>
                </c:pt>
                <c:pt idx="2">
                  <c:v>2010</c:v>
                </c:pt>
              </c:numCache>
            </c:numRef>
          </c:cat>
          <c:val>
            <c:numRef>
              <c:f>Baseline!$B$5:$D$5</c:f>
              <c:numCache>
                <c:formatCode>_(* #,##0_);_(* \(#,##0\);_(* "-"??_);_(@_)</c:formatCode>
                <c:ptCount val="3"/>
                <c:pt idx="0">
                  <c:v>0</c:v>
                </c:pt>
                <c:pt idx="1">
                  <c:v>0</c:v>
                </c:pt>
                <c:pt idx="2">
                  <c:v>0</c:v>
                </c:pt>
              </c:numCache>
            </c:numRef>
          </c:val>
          <c:extLst>
            <c:ext xmlns:c16="http://schemas.microsoft.com/office/drawing/2014/chart" uri="{C3380CC4-5D6E-409C-BE32-E72D297353CC}">
              <c16:uniqueId val="{00000006-69A3-4B3E-BAA7-9A781FC00BC3}"/>
            </c:ext>
          </c:extLst>
        </c:ser>
        <c:ser>
          <c:idx val="4"/>
          <c:order val="7"/>
          <c:tx>
            <c:strRef>
              <c:f>Baseline!$A$6</c:f>
              <c:strCache>
                <c:ptCount val="1"/>
                <c:pt idx="0">
                  <c:v>Cucurbits</c:v>
                </c:pt>
              </c:strCache>
            </c:strRef>
          </c:tx>
          <c:spPr>
            <a:solidFill>
              <a:schemeClr val="accent5"/>
            </a:solidFill>
            <a:ln>
              <a:noFill/>
            </a:ln>
            <a:effectLst/>
          </c:spPr>
          <c:invertIfNegative val="0"/>
          <c:cat>
            <c:numRef>
              <c:f>Baseline!$B$1:$D$1</c:f>
              <c:numCache>
                <c:formatCode>General</c:formatCode>
                <c:ptCount val="3"/>
                <c:pt idx="0">
                  <c:v>2008</c:v>
                </c:pt>
                <c:pt idx="1">
                  <c:v>2009</c:v>
                </c:pt>
                <c:pt idx="2">
                  <c:v>2010</c:v>
                </c:pt>
              </c:numCache>
            </c:numRef>
          </c:cat>
          <c:val>
            <c:numRef>
              <c:f>Baseline!$B$6:$D$6</c:f>
              <c:numCache>
                <c:formatCode>_(* #,##0_);_(* \(#,##0\);_(* "-"??_);_(@_)</c:formatCode>
                <c:ptCount val="3"/>
                <c:pt idx="0">
                  <c:v>320</c:v>
                </c:pt>
                <c:pt idx="1">
                  <c:v>1920</c:v>
                </c:pt>
                <c:pt idx="2">
                  <c:v>1120</c:v>
                </c:pt>
              </c:numCache>
            </c:numRef>
          </c:val>
          <c:extLst>
            <c:ext xmlns:c16="http://schemas.microsoft.com/office/drawing/2014/chart" uri="{C3380CC4-5D6E-409C-BE32-E72D297353CC}">
              <c16:uniqueId val="{00000007-69A3-4B3E-BAA7-9A781FC00BC3}"/>
            </c:ext>
          </c:extLst>
        </c:ser>
        <c:ser>
          <c:idx val="5"/>
          <c:order val="8"/>
          <c:tx>
            <c:strRef>
              <c:f>Baseline!$A$7</c:f>
              <c:strCache>
                <c:ptCount val="1"/>
                <c:pt idx="0">
                  <c:v>Dry Beans</c:v>
                </c:pt>
              </c:strCache>
            </c:strRef>
          </c:tx>
          <c:spPr>
            <a:solidFill>
              <a:schemeClr val="accent6"/>
            </a:solidFill>
            <a:ln>
              <a:noFill/>
            </a:ln>
            <a:effectLst/>
          </c:spPr>
          <c:invertIfNegative val="0"/>
          <c:cat>
            <c:numRef>
              <c:f>Baseline!$B$1:$D$1</c:f>
              <c:numCache>
                <c:formatCode>General</c:formatCode>
                <c:ptCount val="3"/>
                <c:pt idx="0">
                  <c:v>2008</c:v>
                </c:pt>
                <c:pt idx="1">
                  <c:v>2009</c:v>
                </c:pt>
                <c:pt idx="2">
                  <c:v>2010</c:v>
                </c:pt>
              </c:numCache>
            </c:numRef>
          </c:cat>
          <c:val>
            <c:numRef>
              <c:f>Baseline!$B$7:$D$7</c:f>
              <c:numCache>
                <c:formatCode>_(* #,##0_);_(* \(#,##0\);_(* "-"??_);_(@_)</c:formatCode>
                <c:ptCount val="3"/>
                <c:pt idx="0">
                  <c:v>80</c:v>
                </c:pt>
                <c:pt idx="1">
                  <c:v>160</c:v>
                </c:pt>
                <c:pt idx="2">
                  <c:v>680</c:v>
                </c:pt>
              </c:numCache>
            </c:numRef>
          </c:val>
          <c:extLst>
            <c:ext xmlns:c16="http://schemas.microsoft.com/office/drawing/2014/chart" uri="{C3380CC4-5D6E-409C-BE32-E72D297353CC}">
              <c16:uniqueId val="{00000008-69A3-4B3E-BAA7-9A781FC00BC3}"/>
            </c:ext>
          </c:extLst>
        </c:ser>
        <c:ser>
          <c:idx val="6"/>
          <c:order val="9"/>
          <c:tx>
            <c:strRef>
              <c:f>Baseline!$A$8</c:f>
              <c:strCache>
                <c:ptCount val="1"/>
                <c:pt idx="0">
                  <c:v>Grain</c:v>
                </c:pt>
              </c:strCache>
            </c:strRef>
          </c:tx>
          <c:spPr>
            <a:solidFill>
              <a:schemeClr val="accent1">
                <a:lumMod val="6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Baseline!$B$8:$D$8</c:f>
              <c:numCache>
                <c:formatCode>_(* #,##0_);_(* \(#,##0\);_(* "-"??_);_(@_)</c:formatCode>
                <c:ptCount val="3"/>
                <c:pt idx="0">
                  <c:v>160</c:v>
                </c:pt>
                <c:pt idx="1">
                  <c:v>200</c:v>
                </c:pt>
                <c:pt idx="2">
                  <c:v>280</c:v>
                </c:pt>
              </c:numCache>
            </c:numRef>
          </c:val>
          <c:extLst>
            <c:ext xmlns:c16="http://schemas.microsoft.com/office/drawing/2014/chart" uri="{C3380CC4-5D6E-409C-BE32-E72D297353CC}">
              <c16:uniqueId val="{00000009-69A3-4B3E-BAA7-9A781FC00BC3}"/>
            </c:ext>
          </c:extLst>
        </c:ser>
        <c:ser>
          <c:idx val="7"/>
          <c:order val="10"/>
          <c:tx>
            <c:strRef>
              <c:f>Baseline!$A$9</c:f>
              <c:strCache>
                <c:ptCount val="1"/>
                <c:pt idx="0">
                  <c:v>Onion And Garlic (including incentives)</c:v>
                </c:pt>
              </c:strCache>
            </c:strRef>
          </c:tx>
          <c:spPr>
            <a:solidFill>
              <a:schemeClr val="accent2">
                <a:lumMod val="6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Baseline!$B$9:$D$9</c:f>
              <c:numCache>
                <c:formatCode>_(* #,##0_);_(* \(#,##0\);_(* "-"??_);_(@_)</c:formatCode>
                <c:ptCount val="3"/>
                <c:pt idx="0">
                  <c:v>0</c:v>
                </c:pt>
                <c:pt idx="1">
                  <c:v>0</c:v>
                </c:pt>
                <c:pt idx="2">
                  <c:v>0</c:v>
                </c:pt>
              </c:numCache>
            </c:numRef>
          </c:val>
          <c:extLst>
            <c:ext xmlns:c16="http://schemas.microsoft.com/office/drawing/2014/chart" uri="{C3380CC4-5D6E-409C-BE32-E72D297353CC}">
              <c16:uniqueId val="{0000000A-69A3-4B3E-BAA7-9A781FC00BC3}"/>
            </c:ext>
          </c:extLst>
        </c:ser>
        <c:ser>
          <c:idx val="9"/>
          <c:order val="11"/>
          <c:tx>
            <c:strRef>
              <c:f>Baseline!$A$11</c:f>
              <c:strCache>
                <c:ptCount val="1"/>
                <c:pt idx="0">
                  <c:v>Other Field</c:v>
                </c:pt>
              </c:strCache>
            </c:strRef>
          </c:tx>
          <c:spPr>
            <a:solidFill>
              <a:schemeClr val="accent4">
                <a:lumMod val="6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Baseline!$B$11:$D$11</c:f>
              <c:numCache>
                <c:formatCode>_(* #,##0_);_(* \(#,##0\);_(* "-"??_);_(@_)</c:formatCode>
                <c:ptCount val="3"/>
                <c:pt idx="0">
                  <c:v>69360</c:v>
                </c:pt>
                <c:pt idx="1">
                  <c:v>81808.335909999994</c:v>
                </c:pt>
                <c:pt idx="2">
                  <c:v>69440</c:v>
                </c:pt>
              </c:numCache>
            </c:numRef>
          </c:val>
          <c:extLst>
            <c:ext xmlns:c16="http://schemas.microsoft.com/office/drawing/2014/chart" uri="{C3380CC4-5D6E-409C-BE32-E72D297353CC}">
              <c16:uniqueId val="{0000000B-69A3-4B3E-BAA7-9A781FC00BC3}"/>
            </c:ext>
          </c:extLst>
        </c:ser>
        <c:ser>
          <c:idx val="10"/>
          <c:order val="12"/>
          <c:tx>
            <c:strRef>
              <c:f>Baseline!$A$12</c:f>
              <c:strCache>
                <c:ptCount val="1"/>
                <c:pt idx="0">
                  <c:v>Other Truck</c:v>
                </c:pt>
              </c:strCache>
            </c:strRef>
          </c:tx>
          <c:spPr>
            <a:solidFill>
              <a:schemeClr val="accent5">
                <a:lumMod val="6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Baseline!$B$12:$D$12</c:f>
              <c:numCache>
                <c:formatCode>_(* #,##0_);_(* \(#,##0\);_(* "-"??_);_(@_)</c:formatCode>
                <c:ptCount val="3"/>
                <c:pt idx="0">
                  <c:v>1280</c:v>
                </c:pt>
                <c:pt idx="1">
                  <c:v>1880</c:v>
                </c:pt>
                <c:pt idx="2">
                  <c:v>4840</c:v>
                </c:pt>
              </c:numCache>
            </c:numRef>
          </c:val>
          <c:extLst>
            <c:ext xmlns:c16="http://schemas.microsoft.com/office/drawing/2014/chart" uri="{C3380CC4-5D6E-409C-BE32-E72D297353CC}">
              <c16:uniqueId val="{0000000C-69A3-4B3E-BAA7-9A781FC00BC3}"/>
            </c:ext>
          </c:extLst>
        </c:ser>
        <c:ser>
          <c:idx val="11"/>
          <c:order val="13"/>
          <c:tx>
            <c:strRef>
              <c:f>Baseline!$A$13</c:f>
              <c:strCache>
                <c:ptCount val="1"/>
                <c:pt idx="0">
                  <c:v>Pasture (Sorghum Silage)</c:v>
                </c:pt>
              </c:strCache>
            </c:strRef>
          </c:tx>
          <c:spPr>
            <a:solidFill>
              <a:schemeClr val="accent6">
                <a:lumMod val="6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Baseline!$B$13:$D$13</c:f>
              <c:numCache>
                <c:formatCode>_(* #,##0_);_(* \(#,##0\);_(* "-"??_);_(@_)</c:formatCode>
                <c:ptCount val="3"/>
                <c:pt idx="0">
                  <c:v>3200</c:v>
                </c:pt>
                <c:pt idx="1">
                  <c:v>3080</c:v>
                </c:pt>
                <c:pt idx="2">
                  <c:v>2920</c:v>
                </c:pt>
              </c:numCache>
            </c:numRef>
          </c:val>
          <c:extLst>
            <c:ext xmlns:c16="http://schemas.microsoft.com/office/drawing/2014/chart" uri="{C3380CC4-5D6E-409C-BE32-E72D297353CC}">
              <c16:uniqueId val="{0000000D-69A3-4B3E-BAA7-9A781FC00BC3}"/>
            </c:ext>
          </c:extLst>
        </c:ser>
        <c:ser>
          <c:idx val="12"/>
          <c:order val="14"/>
          <c:tx>
            <c:strRef>
              <c:f>Baseline!$A$14</c:f>
              <c:strCache>
                <c:ptCount val="1"/>
                <c:pt idx="0">
                  <c:v>Rice</c:v>
                </c:pt>
              </c:strCache>
            </c:strRef>
          </c:tx>
          <c:spPr>
            <a:solidFill>
              <a:schemeClr val="accent1">
                <a:lumMod val="80000"/>
                <a:lumOff val="2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Baseline!$B$14:$D$14</c:f>
              <c:numCache>
                <c:formatCode>_(* #,##0_);_(* \(#,##0\);_(* "-"??_);_(@_)</c:formatCode>
                <c:ptCount val="3"/>
                <c:pt idx="0">
                  <c:v>0</c:v>
                </c:pt>
                <c:pt idx="1">
                  <c:v>0</c:v>
                </c:pt>
                <c:pt idx="2">
                  <c:v>0</c:v>
                </c:pt>
              </c:numCache>
            </c:numRef>
          </c:val>
          <c:extLst>
            <c:ext xmlns:c16="http://schemas.microsoft.com/office/drawing/2014/chart" uri="{C3380CC4-5D6E-409C-BE32-E72D297353CC}">
              <c16:uniqueId val="{0000000E-69A3-4B3E-BAA7-9A781FC00BC3}"/>
            </c:ext>
          </c:extLst>
        </c:ser>
        <c:ser>
          <c:idx val="13"/>
          <c:order val="15"/>
          <c:tx>
            <c:strRef>
              <c:f>Baseline!$A$15</c:f>
              <c:strCache>
                <c:ptCount val="1"/>
                <c:pt idx="0">
                  <c:v>Safflower</c:v>
                </c:pt>
              </c:strCache>
            </c:strRef>
          </c:tx>
          <c:spPr>
            <a:solidFill>
              <a:schemeClr val="accent2">
                <a:lumMod val="80000"/>
                <a:lumOff val="2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Baseline!$B$15:$D$15</c:f>
              <c:numCache>
                <c:formatCode>_(* #,##0_);_(* \(#,##0\);_(* "-"??_);_(@_)</c:formatCode>
                <c:ptCount val="3"/>
                <c:pt idx="0">
                  <c:v>0</c:v>
                </c:pt>
                <c:pt idx="1">
                  <c:v>0</c:v>
                </c:pt>
                <c:pt idx="2">
                  <c:v>0</c:v>
                </c:pt>
              </c:numCache>
            </c:numRef>
          </c:val>
          <c:extLst>
            <c:ext xmlns:c16="http://schemas.microsoft.com/office/drawing/2014/chart" uri="{C3380CC4-5D6E-409C-BE32-E72D297353CC}">
              <c16:uniqueId val="{0000000F-69A3-4B3E-BAA7-9A781FC00BC3}"/>
            </c:ext>
          </c:extLst>
        </c:ser>
        <c:ser>
          <c:idx val="15"/>
          <c:order val="16"/>
          <c:tx>
            <c:strRef>
              <c:f>Baseline!$A$17</c:f>
              <c:strCache>
                <c:ptCount val="1"/>
                <c:pt idx="0">
                  <c:v>Sugar Beets</c:v>
                </c:pt>
              </c:strCache>
            </c:strRef>
          </c:tx>
          <c:spPr>
            <a:solidFill>
              <a:schemeClr val="accent4">
                <a:lumMod val="80000"/>
                <a:lumOff val="2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Baseline!$B$17:$D$17</c:f>
              <c:numCache>
                <c:formatCode>_(* #,##0_);_(* \(#,##0\);_(* "-"??_);_(@_)</c:formatCode>
                <c:ptCount val="3"/>
                <c:pt idx="0">
                  <c:v>0</c:v>
                </c:pt>
                <c:pt idx="1">
                  <c:v>0</c:v>
                </c:pt>
                <c:pt idx="2">
                  <c:v>0</c:v>
                </c:pt>
              </c:numCache>
            </c:numRef>
          </c:val>
          <c:extLst>
            <c:ext xmlns:c16="http://schemas.microsoft.com/office/drawing/2014/chart" uri="{C3380CC4-5D6E-409C-BE32-E72D297353CC}">
              <c16:uniqueId val="{00000010-69A3-4B3E-BAA7-9A781FC00BC3}"/>
            </c:ext>
          </c:extLst>
        </c:ser>
        <c:ser>
          <c:idx val="16"/>
          <c:order val="17"/>
          <c:tx>
            <c:strRef>
              <c:f>Baseline!$A$18</c:f>
              <c:strCache>
                <c:ptCount val="1"/>
                <c:pt idx="0">
                  <c:v>Tomato, Fresh</c:v>
                </c:pt>
              </c:strCache>
            </c:strRef>
          </c:tx>
          <c:spPr>
            <a:solidFill>
              <a:schemeClr val="accent5">
                <a:lumMod val="80000"/>
                <a:lumOff val="2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Baseline!$B$18:$D$18</c:f>
              <c:numCache>
                <c:formatCode>_(* #,##0_);_(* \(#,##0\);_(* "-"??_);_(@_)</c:formatCode>
                <c:ptCount val="3"/>
                <c:pt idx="0">
                  <c:v>80</c:v>
                </c:pt>
                <c:pt idx="1">
                  <c:v>200</c:v>
                </c:pt>
                <c:pt idx="2">
                  <c:v>240</c:v>
                </c:pt>
              </c:numCache>
            </c:numRef>
          </c:val>
          <c:extLst>
            <c:ext xmlns:c16="http://schemas.microsoft.com/office/drawing/2014/chart" uri="{C3380CC4-5D6E-409C-BE32-E72D297353CC}">
              <c16:uniqueId val="{00000011-69A3-4B3E-BAA7-9A781FC00BC3}"/>
            </c:ext>
          </c:extLst>
        </c:ser>
        <c:ser>
          <c:idx val="17"/>
          <c:order val="18"/>
          <c:tx>
            <c:strRef>
              <c:f>Baseline!$A$19</c:f>
              <c:strCache>
                <c:ptCount val="1"/>
                <c:pt idx="0">
                  <c:v>Tomato, Processing</c:v>
                </c:pt>
              </c:strCache>
            </c:strRef>
          </c:tx>
          <c:spPr>
            <a:solidFill>
              <a:schemeClr val="accent6">
                <a:lumMod val="80000"/>
                <a:lumOff val="20000"/>
              </a:schemeClr>
            </a:solidFill>
            <a:ln>
              <a:noFill/>
            </a:ln>
            <a:effectLst/>
          </c:spPr>
          <c:invertIfNegative val="0"/>
          <c:cat>
            <c:numRef>
              <c:f>Baseline!$B$1:$D$1</c:f>
              <c:numCache>
                <c:formatCode>General</c:formatCode>
                <c:ptCount val="3"/>
                <c:pt idx="0">
                  <c:v>2008</c:v>
                </c:pt>
                <c:pt idx="1">
                  <c:v>2009</c:v>
                </c:pt>
                <c:pt idx="2">
                  <c:v>2010</c:v>
                </c:pt>
              </c:numCache>
            </c:numRef>
          </c:cat>
          <c:val>
            <c:numRef>
              <c:f>Baseline!$B$19:$D$19</c:f>
              <c:numCache>
                <c:formatCode>_(* #,##0_);_(* \(#,##0\);_(* "-"??_);_(@_)</c:formatCode>
                <c:ptCount val="3"/>
                <c:pt idx="0">
                  <c:v>200</c:v>
                </c:pt>
                <c:pt idx="1">
                  <c:v>1120</c:v>
                </c:pt>
                <c:pt idx="2">
                  <c:v>0</c:v>
                </c:pt>
              </c:numCache>
            </c:numRef>
          </c:val>
          <c:extLst>
            <c:ext xmlns:c16="http://schemas.microsoft.com/office/drawing/2014/chart" uri="{C3380CC4-5D6E-409C-BE32-E72D297353CC}">
              <c16:uniqueId val="{00000012-69A3-4B3E-BAA7-9A781FC00BC3}"/>
            </c:ext>
          </c:extLst>
        </c:ser>
        <c:dLbls>
          <c:showLegendKey val="0"/>
          <c:showVal val="0"/>
          <c:showCatName val="0"/>
          <c:showSerName val="0"/>
          <c:showPercent val="0"/>
          <c:showBubbleSize val="0"/>
        </c:dLbls>
        <c:gapWidth val="150"/>
        <c:overlap val="100"/>
        <c:axId val="467700368"/>
        <c:axId val="467697744"/>
      </c:barChart>
      <c:catAx>
        <c:axId val="467700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697744"/>
        <c:crosses val="autoZero"/>
        <c:auto val="1"/>
        <c:lblAlgn val="ctr"/>
        <c:lblOffset val="100"/>
        <c:noMultiLvlLbl val="0"/>
      </c:catAx>
      <c:valAx>
        <c:axId val="467697744"/>
        <c:scaling>
          <c:orientation val="minMax"/>
        </c:scaling>
        <c:delete val="0"/>
        <c:axPos val="b"/>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70036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CDFW Case - Crop Acreage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strRef>
              <c:f>CDFW!$A$3</c:f>
              <c:strCache>
                <c:ptCount val="1"/>
                <c:pt idx="0">
                  <c:v>Almond/Pist</c:v>
                </c:pt>
              </c:strCache>
            </c:strRef>
          </c:tx>
          <c:spPr>
            <a:pattFill prst="wdUpDiag">
              <a:fgClr>
                <a:schemeClr val="accent2"/>
              </a:fgClr>
              <a:bgClr>
                <a:schemeClr val="bg1"/>
              </a:bgClr>
            </a:pattFill>
            <a:ln>
              <a:solidFill>
                <a:schemeClr val="bg1"/>
              </a:solidFill>
              <a:prstDash val="solid"/>
            </a:ln>
            <a:effectLst/>
          </c:spPr>
          <c:invertIfNegative val="0"/>
          <c:cat>
            <c:numRef>
              <c:f>CDFW!$B$1:$D$1</c:f>
              <c:numCache>
                <c:formatCode>General</c:formatCode>
                <c:ptCount val="3"/>
                <c:pt idx="0">
                  <c:v>2008</c:v>
                </c:pt>
                <c:pt idx="1">
                  <c:v>2009</c:v>
                </c:pt>
                <c:pt idx="2">
                  <c:v>2010</c:v>
                </c:pt>
              </c:numCache>
            </c:numRef>
          </c:cat>
          <c:val>
            <c:numRef>
              <c:f>CDFW!$B$3:$D$3</c:f>
              <c:numCache>
                <c:formatCode>General</c:formatCode>
                <c:ptCount val="3"/>
                <c:pt idx="0" formatCode="_(* #,##0_);_(* \(#,##0\);_(* &quot;-&quot;??_);_(@_)">
                  <c:v>62040</c:v>
                </c:pt>
                <c:pt idx="1">
                  <c:v>58030</c:v>
                </c:pt>
                <c:pt idx="2">
                  <c:v>54400</c:v>
                </c:pt>
              </c:numCache>
            </c:numRef>
          </c:val>
          <c:extLst>
            <c:ext xmlns:c16="http://schemas.microsoft.com/office/drawing/2014/chart" uri="{C3380CC4-5D6E-409C-BE32-E72D297353CC}">
              <c16:uniqueId val="{00000000-95B9-485C-B37B-E16E74E069F3}"/>
            </c:ext>
          </c:extLst>
        </c:ser>
        <c:ser>
          <c:idx val="18"/>
          <c:order val="1"/>
          <c:tx>
            <c:strRef>
              <c:f>CDFW!$A$20</c:f>
              <c:strCache>
                <c:ptCount val="1"/>
                <c:pt idx="0">
                  <c:v>Vine</c:v>
                </c:pt>
              </c:strCache>
            </c:strRef>
          </c:tx>
          <c:spPr>
            <a:pattFill prst="wdUpDiag">
              <a:fgClr>
                <a:srgbClr val="7030A0"/>
              </a:fgClr>
              <a:bgClr>
                <a:schemeClr val="bg1"/>
              </a:bgClr>
            </a:pattFill>
            <a:ln>
              <a:noFill/>
            </a:ln>
            <a:effectLst/>
          </c:spPr>
          <c:invertIfNegative val="0"/>
          <c:cat>
            <c:numRef>
              <c:f>CDFW!$B$1:$D$1</c:f>
              <c:numCache>
                <c:formatCode>General</c:formatCode>
                <c:ptCount val="3"/>
                <c:pt idx="0">
                  <c:v>2008</c:v>
                </c:pt>
                <c:pt idx="1">
                  <c:v>2009</c:v>
                </c:pt>
                <c:pt idx="2">
                  <c:v>2010</c:v>
                </c:pt>
              </c:numCache>
            </c:numRef>
          </c:cat>
          <c:val>
            <c:numRef>
              <c:f>CDFW!$B$20:$D$20</c:f>
              <c:numCache>
                <c:formatCode>_(* #,##0_);_(* \(#,##0\);_(* "-"??_);_(@_)</c:formatCode>
                <c:ptCount val="3"/>
                <c:pt idx="0">
                  <c:v>1440</c:v>
                </c:pt>
                <c:pt idx="1">
                  <c:v>1320</c:v>
                </c:pt>
                <c:pt idx="2">
                  <c:v>1200</c:v>
                </c:pt>
              </c:numCache>
            </c:numRef>
          </c:val>
          <c:extLst>
            <c:ext xmlns:c16="http://schemas.microsoft.com/office/drawing/2014/chart" uri="{C3380CC4-5D6E-409C-BE32-E72D297353CC}">
              <c16:uniqueId val="{00000001-95B9-485C-B37B-E16E74E069F3}"/>
            </c:ext>
          </c:extLst>
        </c:ser>
        <c:ser>
          <c:idx val="8"/>
          <c:order val="2"/>
          <c:tx>
            <c:strRef>
              <c:f>CDFW!$A$10</c:f>
              <c:strCache>
                <c:ptCount val="1"/>
                <c:pt idx="0">
                  <c:v>Other Deciduous (Walnuts)</c:v>
                </c:pt>
              </c:strCache>
            </c:strRef>
          </c:tx>
          <c:spPr>
            <a:pattFill prst="wdUpDiag">
              <a:fgClr>
                <a:schemeClr val="bg2">
                  <a:lumMod val="25000"/>
                </a:schemeClr>
              </a:fgClr>
              <a:bgClr>
                <a:schemeClr val="bg1"/>
              </a:bgClr>
            </a:pattFill>
            <a:ln>
              <a:noFill/>
            </a:ln>
            <a:effectLst/>
          </c:spPr>
          <c:invertIfNegative val="0"/>
          <c:cat>
            <c:numRef>
              <c:f>CDFW!$B$1:$D$1</c:f>
              <c:numCache>
                <c:formatCode>General</c:formatCode>
                <c:ptCount val="3"/>
                <c:pt idx="0">
                  <c:v>2008</c:v>
                </c:pt>
                <c:pt idx="1">
                  <c:v>2009</c:v>
                </c:pt>
                <c:pt idx="2">
                  <c:v>2010</c:v>
                </c:pt>
              </c:numCache>
            </c:numRef>
          </c:cat>
          <c:val>
            <c:numRef>
              <c:f>CDFW!$B$10:$D$10</c:f>
              <c:numCache>
                <c:formatCode>_(* #,##0_);_(* \(#,##0\);_(* "-"??_);_(@_)</c:formatCode>
                <c:ptCount val="3"/>
                <c:pt idx="0">
                  <c:v>21760</c:v>
                </c:pt>
                <c:pt idx="1">
                  <c:v>20080</c:v>
                </c:pt>
                <c:pt idx="2">
                  <c:v>18640</c:v>
                </c:pt>
              </c:numCache>
            </c:numRef>
          </c:val>
          <c:extLst>
            <c:ext xmlns:c16="http://schemas.microsoft.com/office/drawing/2014/chart" uri="{C3380CC4-5D6E-409C-BE32-E72D297353CC}">
              <c16:uniqueId val="{00000002-95B9-485C-B37B-E16E74E069F3}"/>
            </c:ext>
          </c:extLst>
        </c:ser>
        <c:ser>
          <c:idx val="14"/>
          <c:order val="3"/>
          <c:tx>
            <c:strRef>
              <c:f>CDFW!$A$16</c:f>
              <c:strCache>
                <c:ptCount val="1"/>
                <c:pt idx="0">
                  <c:v>Subtropical (Peach)</c:v>
                </c:pt>
              </c:strCache>
            </c:strRef>
          </c:tx>
          <c:spPr>
            <a:pattFill prst="wdUpDiag">
              <a:fgClr>
                <a:schemeClr val="accent2">
                  <a:lumMod val="40000"/>
                  <a:lumOff val="60000"/>
                </a:schemeClr>
              </a:fgClr>
              <a:bgClr>
                <a:schemeClr val="bg1"/>
              </a:bgClr>
            </a:pattFill>
            <a:ln>
              <a:noFill/>
            </a:ln>
            <a:effectLst/>
          </c:spPr>
          <c:invertIfNegative val="0"/>
          <c:cat>
            <c:numRef>
              <c:f>CDFW!$B$1:$D$1</c:f>
              <c:numCache>
                <c:formatCode>General</c:formatCode>
                <c:ptCount val="3"/>
                <c:pt idx="0">
                  <c:v>2008</c:v>
                </c:pt>
                <c:pt idx="1">
                  <c:v>2009</c:v>
                </c:pt>
                <c:pt idx="2">
                  <c:v>2010</c:v>
                </c:pt>
              </c:numCache>
            </c:numRef>
          </c:cat>
          <c:val>
            <c:numRef>
              <c:f>CDFW!$B$16:$D$16</c:f>
              <c:numCache>
                <c:formatCode>_(* #,##0_);_(* \(#,##0\);_(* "-"??_);_(@_)</c:formatCode>
                <c:ptCount val="3"/>
                <c:pt idx="0">
                  <c:v>40</c:v>
                </c:pt>
                <c:pt idx="1">
                  <c:v>40</c:v>
                </c:pt>
                <c:pt idx="2">
                  <c:v>40</c:v>
                </c:pt>
              </c:numCache>
            </c:numRef>
          </c:val>
          <c:extLst>
            <c:ext xmlns:c16="http://schemas.microsoft.com/office/drawing/2014/chart" uri="{C3380CC4-5D6E-409C-BE32-E72D297353CC}">
              <c16:uniqueId val="{00000003-95B9-485C-B37B-E16E74E069F3}"/>
            </c:ext>
          </c:extLst>
        </c:ser>
        <c:ser>
          <c:idx val="0"/>
          <c:order val="4"/>
          <c:tx>
            <c:strRef>
              <c:f>CDFW!$A$2</c:f>
              <c:strCache>
                <c:ptCount val="1"/>
                <c:pt idx="0">
                  <c:v>Alfalfa</c:v>
                </c:pt>
              </c:strCache>
            </c:strRef>
          </c:tx>
          <c:spPr>
            <a:solidFill>
              <a:schemeClr val="accent1"/>
            </a:solidFill>
            <a:ln>
              <a:noFill/>
            </a:ln>
            <a:effectLst/>
          </c:spPr>
          <c:invertIfNegative val="0"/>
          <c:cat>
            <c:numRef>
              <c:f>CDFW!$B$1:$D$1</c:f>
              <c:numCache>
                <c:formatCode>General</c:formatCode>
                <c:ptCount val="3"/>
                <c:pt idx="0">
                  <c:v>2008</c:v>
                </c:pt>
                <c:pt idx="1">
                  <c:v>2009</c:v>
                </c:pt>
                <c:pt idx="2">
                  <c:v>2010</c:v>
                </c:pt>
              </c:numCache>
            </c:numRef>
          </c:cat>
          <c:val>
            <c:numRef>
              <c:f>CDFW!$B$2:$D$2</c:f>
              <c:numCache>
                <c:formatCode>_(* #,##0_);_(* \(#,##0\);_(* "-"??_);_(@_)</c:formatCode>
                <c:ptCount val="3"/>
                <c:pt idx="0">
                  <c:v>6640</c:v>
                </c:pt>
                <c:pt idx="1">
                  <c:v>7440</c:v>
                </c:pt>
                <c:pt idx="2">
                  <c:v>8840</c:v>
                </c:pt>
              </c:numCache>
            </c:numRef>
          </c:val>
          <c:extLst>
            <c:ext xmlns:c16="http://schemas.microsoft.com/office/drawing/2014/chart" uri="{C3380CC4-5D6E-409C-BE32-E72D297353CC}">
              <c16:uniqueId val="{00000004-95B9-485C-B37B-E16E74E069F3}"/>
            </c:ext>
          </c:extLst>
        </c:ser>
        <c:ser>
          <c:idx val="2"/>
          <c:order val="5"/>
          <c:tx>
            <c:strRef>
              <c:f>CDFW!$A$4</c:f>
              <c:strCache>
                <c:ptCount val="1"/>
                <c:pt idx="0">
                  <c:v>Corn</c:v>
                </c:pt>
              </c:strCache>
            </c:strRef>
          </c:tx>
          <c:spPr>
            <a:solidFill>
              <a:schemeClr val="accent3"/>
            </a:solidFill>
            <a:ln>
              <a:noFill/>
            </a:ln>
            <a:effectLst/>
          </c:spPr>
          <c:invertIfNegative val="0"/>
          <c:cat>
            <c:numRef>
              <c:f>CDFW!$B$1:$D$1</c:f>
              <c:numCache>
                <c:formatCode>General</c:formatCode>
                <c:ptCount val="3"/>
                <c:pt idx="0">
                  <c:v>2008</c:v>
                </c:pt>
                <c:pt idx="1">
                  <c:v>2009</c:v>
                </c:pt>
                <c:pt idx="2">
                  <c:v>2010</c:v>
                </c:pt>
              </c:numCache>
            </c:numRef>
          </c:cat>
          <c:val>
            <c:numRef>
              <c:f>CDFW!$B$4:$D$4</c:f>
              <c:numCache>
                <c:formatCode>_(* #,##0_);_(* \(#,##0\);_(* "-"??_);_(@_)</c:formatCode>
                <c:ptCount val="3"/>
                <c:pt idx="0">
                  <c:v>20680</c:v>
                </c:pt>
                <c:pt idx="1">
                  <c:v>22040</c:v>
                </c:pt>
                <c:pt idx="2">
                  <c:v>26120</c:v>
                </c:pt>
              </c:numCache>
            </c:numRef>
          </c:val>
          <c:extLst>
            <c:ext xmlns:c16="http://schemas.microsoft.com/office/drawing/2014/chart" uri="{C3380CC4-5D6E-409C-BE32-E72D297353CC}">
              <c16:uniqueId val="{00000005-95B9-485C-B37B-E16E74E069F3}"/>
            </c:ext>
          </c:extLst>
        </c:ser>
        <c:ser>
          <c:idx val="3"/>
          <c:order val="6"/>
          <c:tx>
            <c:strRef>
              <c:f>CDFW!$A$5</c:f>
              <c:strCache>
                <c:ptCount val="1"/>
                <c:pt idx="0">
                  <c:v>Cotton</c:v>
                </c:pt>
              </c:strCache>
            </c:strRef>
          </c:tx>
          <c:spPr>
            <a:solidFill>
              <a:schemeClr val="accent4"/>
            </a:solidFill>
            <a:ln>
              <a:noFill/>
            </a:ln>
            <a:effectLst/>
          </c:spPr>
          <c:invertIfNegative val="0"/>
          <c:cat>
            <c:numRef>
              <c:f>CDFW!$B$1:$D$1</c:f>
              <c:numCache>
                <c:formatCode>General</c:formatCode>
                <c:ptCount val="3"/>
                <c:pt idx="0">
                  <c:v>2008</c:v>
                </c:pt>
                <c:pt idx="1">
                  <c:v>2009</c:v>
                </c:pt>
                <c:pt idx="2">
                  <c:v>2010</c:v>
                </c:pt>
              </c:numCache>
            </c:numRef>
          </c:cat>
          <c:val>
            <c:numRef>
              <c:f>CDFW!$B$5:$D$5</c:f>
              <c:numCache>
                <c:formatCode>_(* #,##0_);_(* \(#,##0\);_(* "-"??_);_(@_)</c:formatCode>
                <c:ptCount val="3"/>
                <c:pt idx="0">
                  <c:v>0</c:v>
                </c:pt>
                <c:pt idx="1">
                  <c:v>0</c:v>
                </c:pt>
                <c:pt idx="2">
                  <c:v>0</c:v>
                </c:pt>
              </c:numCache>
            </c:numRef>
          </c:val>
          <c:extLst>
            <c:ext xmlns:c16="http://schemas.microsoft.com/office/drawing/2014/chart" uri="{C3380CC4-5D6E-409C-BE32-E72D297353CC}">
              <c16:uniqueId val="{00000006-95B9-485C-B37B-E16E74E069F3}"/>
            </c:ext>
          </c:extLst>
        </c:ser>
        <c:ser>
          <c:idx val="4"/>
          <c:order val="7"/>
          <c:tx>
            <c:strRef>
              <c:f>CDFW!$A$6</c:f>
              <c:strCache>
                <c:ptCount val="1"/>
                <c:pt idx="0">
                  <c:v>Cucurbits</c:v>
                </c:pt>
              </c:strCache>
            </c:strRef>
          </c:tx>
          <c:spPr>
            <a:solidFill>
              <a:schemeClr val="accent5"/>
            </a:solidFill>
            <a:ln>
              <a:noFill/>
            </a:ln>
            <a:effectLst/>
          </c:spPr>
          <c:invertIfNegative val="0"/>
          <c:cat>
            <c:numRef>
              <c:f>CDFW!$B$1:$D$1</c:f>
              <c:numCache>
                <c:formatCode>General</c:formatCode>
                <c:ptCount val="3"/>
                <c:pt idx="0">
                  <c:v>2008</c:v>
                </c:pt>
                <c:pt idx="1">
                  <c:v>2009</c:v>
                </c:pt>
                <c:pt idx="2">
                  <c:v>2010</c:v>
                </c:pt>
              </c:numCache>
            </c:numRef>
          </c:cat>
          <c:val>
            <c:numRef>
              <c:f>CDFW!$B$6:$D$6</c:f>
              <c:numCache>
                <c:formatCode>_(* #,##0_);_(* \(#,##0\);_(* "-"??_);_(@_)</c:formatCode>
                <c:ptCount val="3"/>
                <c:pt idx="0">
                  <c:v>1280</c:v>
                </c:pt>
                <c:pt idx="1">
                  <c:v>1920</c:v>
                </c:pt>
                <c:pt idx="2">
                  <c:v>1120</c:v>
                </c:pt>
              </c:numCache>
            </c:numRef>
          </c:val>
          <c:extLst>
            <c:ext xmlns:c16="http://schemas.microsoft.com/office/drawing/2014/chart" uri="{C3380CC4-5D6E-409C-BE32-E72D297353CC}">
              <c16:uniqueId val="{00000007-95B9-485C-B37B-E16E74E069F3}"/>
            </c:ext>
          </c:extLst>
        </c:ser>
        <c:ser>
          <c:idx val="5"/>
          <c:order val="8"/>
          <c:tx>
            <c:strRef>
              <c:f>CDFW!$A$7</c:f>
              <c:strCache>
                <c:ptCount val="1"/>
                <c:pt idx="0">
                  <c:v>Dry Beans</c:v>
                </c:pt>
              </c:strCache>
            </c:strRef>
          </c:tx>
          <c:spPr>
            <a:solidFill>
              <a:schemeClr val="accent6"/>
            </a:solidFill>
            <a:ln>
              <a:noFill/>
            </a:ln>
            <a:effectLst/>
          </c:spPr>
          <c:invertIfNegative val="0"/>
          <c:cat>
            <c:numRef>
              <c:f>CDFW!$B$1:$D$1</c:f>
              <c:numCache>
                <c:formatCode>General</c:formatCode>
                <c:ptCount val="3"/>
                <c:pt idx="0">
                  <c:v>2008</c:v>
                </c:pt>
                <c:pt idx="1">
                  <c:v>2009</c:v>
                </c:pt>
                <c:pt idx="2">
                  <c:v>2010</c:v>
                </c:pt>
              </c:numCache>
            </c:numRef>
          </c:cat>
          <c:val>
            <c:numRef>
              <c:f>CDFW!$B$7:$D$7</c:f>
              <c:numCache>
                <c:formatCode>_(* #,##0_);_(* \(#,##0\);_(* "-"??_);_(@_)</c:formatCode>
                <c:ptCount val="3"/>
                <c:pt idx="0">
                  <c:v>80</c:v>
                </c:pt>
                <c:pt idx="1">
                  <c:v>160</c:v>
                </c:pt>
                <c:pt idx="2">
                  <c:v>680</c:v>
                </c:pt>
              </c:numCache>
            </c:numRef>
          </c:val>
          <c:extLst>
            <c:ext xmlns:c16="http://schemas.microsoft.com/office/drawing/2014/chart" uri="{C3380CC4-5D6E-409C-BE32-E72D297353CC}">
              <c16:uniqueId val="{00000008-95B9-485C-B37B-E16E74E069F3}"/>
            </c:ext>
          </c:extLst>
        </c:ser>
        <c:ser>
          <c:idx val="6"/>
          <c:order val="9"/>
          <c:tx>
            <c:strRef>
              <c:f>CDFW!$A$8</c:f>
              <c:strCache>
                <c:ptCount val="1"/>
                <c:pt idx="0">
                  <c:v>Grain</c:v>
                </c:pt>
              </c:strCache>
            </c:strRef>
          </c:tx>
          <c:spPr>
            <a:solidFill>
              <a:schemeClr val="accent1">
                <a:lumMod val="60000"/>
              </a:schemeClr>
            </a:solidFill>
            <a:ln>
              <a:noFill/>
            </a:ln>
            <a:effectLst/>
          </c:spPr>
          <c:invertIfNegative val="0"/>
          <c:cat>
            <c:numRef>
              <c:f>CDFW!$B$1:$D$1</c:f>
              <c:numCache>
                <c:formatCode>General</c:formatCode>
                <c:ptCount val="3"/>
                <c:pt idx="0">
                  <c:v>2008</c:v>
                </c:pt>
                <c:pt idx="1">
                  <c:v>2009</c:v>
                </c:pt>
                <c:pt idx="2">
                  <c:v>2010</c:v>
                </c:pt>
              </c:numCache>
            </c:numRef>
          </c:cat>
          <c:val>
            <c:numRef>
              <c:f>CDFW!$B$8:$D$8</c:f>
              <c:numCache>
                <c:formatCode>_(* #,##0_);_(* \(#,##0\);_(* "-"??_);_(@_)</c:formatCode>
                <c:ptCount val="3"/>
                <c:pt idx="0">
                  <c:v>160</c:v>
                </c:pt>
                <c:pt idx="1">
                  <c:v>200</c:v>
                </c:pt>
                <c:pt idx="2">
                  <c:v>280</c:v>
                </c:pt>
              </c:numCache>
            </c:numRef>
          </c:val>
          <c:extLst>
            <c:ext xmlns:c16="http://schemas.microsoft.com/office/drawing/2014/chart" uri="{C3380CC4-5D6E-409C-BE32-E72D297353CC}">
              <c16:uniqueId val="{00000009-95B9-485C-B37B-E16E74E069F3}"/>
            </c:ext>
          </c:extLst>
        </c:ser>
        <c:ser>
          <c:idx val="7"/>
          <c:order val="10"/>
          <c:tx>
            <c:strRef>
              <c:f>CDFW!$A$9</c:f>
              <c:strCache>
                <c:ptCount val="1"/>
                <c:pt idx="0">
                  <c:v>Onion And Garlic (including incentives)</c:v>
                </c:pt>
              </c:strCache>
            </c:strRef>
          </c:tx>
          <c:spPr>
            <a:solidFill>
              <a:schemeClr val="accent2">
                <a:lumMod val="60000"/>
              </a:schemeClr>
            </a:solidFill>
            <a:ln>
              <a:noFill/>
            </a:ln>
            <a:effectLst/>
          </c:spPr>
          <c:invertIfNegative val="0"/>
          <c:cat>
            <c:numRef>
              <c:f>CDFW!$B$1:$D$1</c:f>
              <c:numCache>
                <c:formatCode>General</c:formatCode>
                <c:ptCount val="3"/>
                <c:pt idx="0">
                  <c:v>2008</c:v>
                </c:pt>
                <c:pt idx="1">
                  <c:v>2009</c:v>
                </c:pt>
                <c:pt idx="2">
                  <c:v>2010</c:v>
                </c:pt>
              </c:numCache>
            </c:numRef>
          </c:cat>
          <c:val>
            <c:numRef>
              <c:f>CDFW!$B$9:$D$9</c:f>
              <c:numCache>
                <c:formatCode>_(* #,##0_);_(* \(#,##0\);_(* "-"??_);_(@_)</c:formatCode>
                <c:ptCount val="3"/>
                <c:pt idx="0">
                  <c:v>0</c:v>
                </c:pt>
                <c:pt idx="1">
                  <c:v>0</c:v>
                </c:pt>
                <c:pt idx="2">
                  <c:v>0</c:v>
                </c:pt>
              </c:numCache>
            </c:numRef>
          </c:val>
          <c:extLst>
            <c:ext xmlns:c16="http://schemas.microsoft.com/office/drawing/2014/chart" uri="{C3380CC4-5D6E-409C-BE32-E72D297353CC}">
              <c16:uniqueId val="{0000000A-95B9-485C-B37B-E16E74E069F3}"/>
            </c:ext>
          </c:extLst>
        </c:ser>
        <c:ser>
          <c:idx val="9"/>
          <c:order val="11"/>
          <c:tx>
            <c:strRef>
              <c:f>CDFW!$A$11</c:f>
              <c:strCache>
                <c:ptCount val="1"/>
                <c:pt idx="0">
                  <c:v>Other Field</c:v>
                </c:pt>
              </c:strCache>
            </c:strRef>
          </c:tx>
          <c:spPr>
            <a:solidFill>
              <a:schemeClr val="accent4">
                <a:lumMod val="60000"/>
              </a:schemeClr>
            </a:solidFill>
            <a:ln>
              <a:noFill/>
            </a:ln>
            <a:effectLst/>
          </c:spPr>
          <c:invertIfNegative val="0"/>
          <c:cat>
            <c:numRef>
              <c:f>CDFW!$B$1:$D$1</c:f>
              <c:numCache>
                <c:formatCode>General</c:formatCode>
                <c:ptCount val="3"/>
                <c:pt idx="0">
                  <c:v>2008</c:v>
                </c:pt>
                <c:pt idx="1">
                  <c:v>2009</c:v>
                </c:pt>
                <c:pt idx="2">
                  <c:v>2010</c:v>
                </c:pt>
              </c:numCache>
            </c:numRef>
          </c:cat>
          <c:val>
            <c:numRef>
              <c:f>CDFW!$B$11:$D$11</c:f>
              <c:numCache>
                <c:formatCode>_(* #,##0_);_(* \(#,##0\);_(* "-"??_);_(@_)</c:formatCode>
                <c:ptCount val="3"/>
                <c:pt idx="0">
                  <c:v>66059.698130000004</c:v>
                </c:pt>
                <c:pt idx="1">
                  <c:v>66471.96415</c:v>
                </c:pt>
                <c:pt idx="2">
                  <c:v>64494.240940000003</c:v>
                </c:pt>
              </c:numCache>
            </c:numRef>
          </c:val>
          <c:extLst>
            <c:ext xmlns:c16="http://schemas.microsoft.com/office/drawing/2014/chart" uri="{C3380CC4-5D6E-409C-BE32-E72D297353CC}">
              <c16:uniqueId val="{0000000B-95B9-485C-B37B-E16E74E069F3}"/>
            </c:ext>
          </c:extLst>
        </c:ser>
        <c:ser>
          <c:idx val="10"/>
          <c:order val="12"/>
          <c:tx>
            <c:strRef>
              <c:f>CDFW!$A$12</c:f>
              <c:strCache>
                <c:ptCount val="1"/>
                <c:pt idx="0">
                  <c:v>Other Truck</c:v>
                </c:pt>
              </c:strCache>
            </c:strRef>
          </c:tx>
          <c:spPr>
            <a:solidFill>
              <a:schemeClr val="accent5">
                <a:lumMod val="60000"/>
              </a:schemeClr>
            </a:solidFill>
            <a:ln>
              <a:noFill/>
            </a:ln>
            <a:effectLst/>
          </c:spPr>
          <c:invertIfNegative val="0"/>
          <c:cat>
            <c:numRef>
              <c:f>CDFW!$B$1:$D$1</c:f>
              <c:numCache>
                <c:formatCode>General</c:formatCode>
                <c:ptCount val="3"/>
                <c:pt idx="0">
                  <c:v>2008</c:v>
                </c:pt>
                <c:pt idx="1">
                  <c:v>2009</c:v>
                </c:pt>
                <c:pt idx="2">
                  <c:v>2010</c:v>
                </c:pt>
              </c:numCache>
            </c:numRef>
          </c:cat>
          <c:val>
            <c:numRef>
              <c:f>CDFW!$B$12:$D$12</c:f>
              <c:numCache>
                <c:formatCode>_(* #,##0_);_(* \(#,##0\);_(* "-"??_);_(@_)</c:formatCode>
                <c:ptCount val="3"/>
                <c:pt idx="0">
                  <c:v>1280</c:v>
                </c:pt>
                <c:pt idx="1">
                  <c:v>1880</c:v>
                </c:pt>
                <c:pt idx="2">
                  <c:v>4840</c:v>
                </c:pt>
              </c:numCache>
            </c:numRef>
          </c:val>
          <c:extLst>
            <c:ext xmlns:c16="http://schemas.microsoft.com/office/drawing/2014/chart" uri="{C3380CC4-5D6E-409C-BE32-E72D297353CC}">
              <c16:uniqueId val="{0000000C-95B9-485C-B37B-E16E74E069F3}"/>
            </c:ext>
          </c:extLst>
        </c:ser>
        <c:ser>
          <c:idx val="11"/>
          <c:order val="13"/>
          <c:tx>
            <c:strRef>
              <c:f>CDFW!$A$13</c:f>
              <c:strCache>
                <c:ptCount val="1"/>
                <c:pt idx="0">
                  <c:v>Pasture (Sorghum Silage)</c:v>
                </c:pt>
              </c:strCache>
            </c:strRef>
          </c:tx>
          <c:spPr>
            <a:solidFill>
              <a:schemeClr val="accent6">
                <a:lumMod val="60000"/>
              </a:schemeClr>
            </a:solidFill>
            <a:ln>
              <a:noFill/>
            </a:ln>
            <a:effectLst/>
          </c:spPr>
          <c:invertIfNegative val="0"/>
          <c:cat>
            <c:numRef>
              <c:f>CDFW!$B$1:$D$1</c:f>
              <c:numCache>
                <c:formatCode>General</c:formatCode>
                <c:ptCount val="3"/>
                <c:pt idx="0">
                  <c:v>2008</c:v>
                </c:pt>
                <c:pt idx="1">
                  <c:v>2009</c:v>
                </c:pt>
                <c:pt idx="2">
                  <c:v>2010</c:v>
                </c:pt>
              </c:numCache>
            </c:numRef>
          </c:cat>
          <c:val>
            <c:numRef>
              <c:f>CDFW!$B$13:$D$13</c:f>
              <c:numCache>
                <c:formatCode>_(* #,##0_);_(* \(#,##0\);_(* "-"??_);_(@_)</c:formatCode>
                <c:ptCount val="3"/>
                <c:pt idx="0">
                  <c:v>3200</c:v>
                </c:pt>
                <c:pt idx="1">
                  <c:v>3080</c:v>
                </c:pt>
                <c:pt idx="2">
                  <c:v>2920</c:v>
                </c:pt>
              </c:numCache>
            </c:numRef>
          </c:val>
          <c:extLst>
            <c:ext xmlns:c16="http://schemas.microsoft.com/office/drawing/2014/chart" uri="{C3380CC4-5D6E-409C-BE32-E72D297353CC}">
              <c16:uniqueId val="{0000000D-95B9-485C-B37B-E16E74E069F3}"/>
            </c:ext>
          </c:extLst>
        </c:ser>
        <c:ser>
          <c:idx val="12"/>
          <c:order val="14"/>
          <c:tx>
            <c:strRef>
              <c:f>CDFW!$A$14</c:f>
              <c:strCache>
                <c:ptCount val="1"/>
                <c:pt idx="0">
                  <c:v>Rice</c:v>
                </c:pt>
              </c:strCache>
            </c:strRef>
          </c:tx>
          <c:spPr>
            <a:solidFill>
              <a:schemeClr val="accent1">
                <a:lumMod val="80000"/>
                <a:lumOff val="20000"/>
              </a:schemeClr>
            </a:solidFill>
            <a:ln>
              <a:noFill/>
            </a:ln>
            <a:effectLst/>
          </c:spPr>
          <c:invertIfNegative val="0"/>
          <c:cat>
            <c:numRef>
              <c:f>CDFW!$B$1:$D$1</c:f>
              <c:numCache>
                <c:formatCode>General</c:formatCode>
                <c:ptCount val="3"/>
                <c:pt idx="0">
                  <c:v>2008</c:v>
                </c:pt>
                <c:pt idx="1">
                  <c:v>2009</c:v>
                </c:pt>
                <c:pt idx="2">
                  <c:v>2010</c:v>
                </c:pt>
              </c:numCache>
            </c:numRef>
          </c:cat>
          <c:val>
            <c:numRef>
              <c:f>CDFW!$B$14:$D$14</c:f>
              <c:numCache>
                <c:formatCode>_(* #,##0_);_(* \(#,##0\);_(* "-"??_);_(@_)</c:formatCode>
                <c:ptCount val="3"/>
                <c:pt idx="0">
                  <c:v>0</c:v>
                </c:pt>
                <c:pt idx="1">
                  <c:v>0</c:v>
                </c:pt>
                <c:pt idx="2">
                  <c:v>0</c:v>
                </c:pt>
              </c:numCache>
            </c:numRef>
          </c:val>
          <c:extLst>
            <c:ext xmlns:c16="http://schemas.microsoft.com/office/drawing/2014/chart" uri="{C3380CC4-5D6E-409C-BE32-E72D297353CC}">
              <c16:uniqueId val="{0000000E-95B9-485C-B37B-E16E74E069F3}"/>
            </c:ext>
          </c:extLst>
        </c:ser>
        <c:ser>
          <c:idx val="13"/>
          <c:order val="15"/>
          <c:tx>
            <c:strRef>
              <c:f>CDFW!$A$15</c:f>
              <c:strCache>
                <c:ptCount val="1"/>
                <c:pt idx="0">
                  <c:v>Safflower</c:v>
                </c:pt>
              </c:strCache>
            </c:strRef>
          </c:tx>
          <c:spPr>
            <a:solidFill>
              <a:schemeClr val="accent2">
                <a:lumMod val="80000"/>
                <a:lumOff val="20000"/>
              </a:schemeClr>
            </a:solidFill>
            <a:ln>
              <a:noFill/>
            </a:ln>
            <a:effectLst/>
          </c:spPr>
          <c:invertIfNegative val="0"/>
          <c:cat>
            <c:numRef>
              <c:f>CDFW!$B$1:$D$1</c:f>
              <c:numCache>
                <c:formatCode>General</c:formatCode>
                <c:ptCount val="3"/>
                <c:pt idx="0">
                  <c:v>2008</c:v>
                </c:pt>
                <c:pt idx="1">
                  <c:v>2009</c:v>
                </c:pt>
                <c:pt idx="2">
                  <c:v>2010</c:v>
                </c:pt>
              </c:numCache>
            </c:numRef>
          </c:cat>
          <c:val>
            <c:numRef>
              <c:f>CDFW!$B$15:$D$15</c:f>
              <c:numCache>
                <c:formatCode>_(* #,##0_);_(* \(#,##0\);_(* "-"??_);_(@_)</c:formatCode>
                <c:ptCount val="3"/>
                <c:pt idx="0">
                  <c:v>0</c:v>
                </c:pt>
                <c:pt idx="1">
                  <c:v>0</c:v>
                </c:pt>
                <c:pt idx="2">
                  <c:v>0</c:v>
                </c:pt>
              </c:numCache>
            </c:numRef>
          </c:val>
          <c:extLst>
            <c:ext xmlns:c16="http://schemas.microsoft.com/office/drawing/2014/chart" uri="{C3380CC4-5D6E-409C-BE32-E72D297353CC}">
              <c16:uniqueId val="{0000000F-95B9-485C-B37B-E16E74E069F3}"/>
            </c:ext>
          </c:extLst>
        </c:ser>
        <c:ser>
          <c:idx val="15"/>
          <c:order val="16"/>
          <c:tx>
            <c:strRef>
              <c:f>CDFW!$A$17</c:f>
              <c:strCache>
                <c:ptCount val="1"/>
                <c:pt idx="0">
                  <c:v>Sugar Beets</c:v>
                </c:pt>
              </c:strCache>
            </c:strRef>
          </c:tx>
          <c:spPr>
            <a:solidFill>
              <a:schemeClr val="accent4">
                <a:lumMod val="80000"/>
                <a:lumOff val="20000"/>
              </a:schemeClr>
            </a:solidFill>
            <a:ln>
              <a:noFill/>
            </a:ln>
            <a:effectLst/>
          </c:spPr>
          <c:invertIfNegative val="0"/>
          <c:cat>
            <c:numRef>
              <c:f>CDFW!$B$1:$D$1</c:f>
              <c:numCache>
                <c:formatCode>General</c:formatCode>
                <c:ptCount val="3"/>
                <c:pt idx="0">
                  <c:v>2008</c:v>
                </c:pt>
                <c:pt idx="1">
                  <c:v>2009</c:v>
                </c:pt>
                <c:pt idx="2">
                  <c:v>2010</c:v>
                </c:pt>
              </c:numCache>
            </c:numRef>
          </c:cat>
          <c:val>
            <c:numRef>
              <c:f>CDFW!$B$17:$D$17</c:f>
              <c:numCache>
                <c:formatCode>_(* #,##0_);_(* \(#,##0\);_(* "-"??_);_(@_)</c:formatCode>
                <c:ptCount val="3"/>
                <c:pt idx="0">
                  <c:v>0</c:v>
                </c:pt>
                <c:pt idx="1">
                  <c:v>0</c:v>
                </c:pt>
                <c:pt idx="2">
                  <c:v>0</c:v>
                </c:pt>
              </c:numCache>
            </c:numRef>
          </c:val>
          <c:extLst>
            <c:ext xmlns:c16="http://schemas.microsoft.com/office/drawing/2014/chart" uri="{C3380CC4-5D6E-409C-BE32-E72D297353CC}">
              <c16:uniqueId val="{00000010-95B9-485C-B37B-E16E74E069F3}"/>
            </c:ext>
          </c:extLst>
        </c:ser>
        <c:ser>
          <c:idx val="16"/>
          <c:order val="17"/>
          <c:tx>
            <c:strRef>
              <c:f>CDFW!$A$18</c:f>
              <c:strCache>
                <c:ptCount val="1"/>
                <c:pt idx="0">
                  <c:v>Tomato, Fresh</c:v>
                </c:pt>
              </c:strCache>
            </c:strRef>
          </c:tx>
          <c:spPr>
            <a:solidFill>
              <a:schemeClr val="accent5">
                <a:lumMod val="80000"/>
                <a:lumOff val="20000"/>
              </a:schemeClr>
            </a:solidFill>
            <a:ln>
              <a:noFill/>
            </a:ln>
            <a:effectLst/>
          </c:spPr>
          <c:invertIfNegative val="0"/>
          <c:cat>
            <c:numRef>
              <c:f>CDFW!$B$1:$D$1</c:f>
              <c:numCache>
                <c:formatCode>General</c:formatCode>
                <c:ptCount val="3"/>
                <c:pt idx="0">
                  <c:v>2008</c:v>
                </c:pt>
                <c:pt idx="1">
                  <c:v>2009</c:v>
                </c:pt>
                <c:pt idx="2">
                  <c:v>2010</c:v>
                </c:pt>
              </c:numCache>
            </c:numRef>
          </c:cat>
          <c:val>
            <c:numRef>
              <c:f>CDFW!$B$18:$D$18</c:f>
              <c:numCache>
                <c:formatCode>_(* #,##0_);_(* \(#,##0\);_(* "-"??_);_(@_)</c:formatCode>
                <c:ptCount val="3"/>
                <c:pt idx="0">
                  <c:v>80</c:v>
                </c:pt>
                <c:pt idx="1">
                  <c:v>200</c:v>
                </c:pt>
                <c:pt idx="2">
                  <c:v>240</c:v>
                </c:pt>
              </c:numCache>
            </c:numRef>
          </c:val>
          <c:extLst>
            <c:ext xmlns:c16="http://schemas.microsoft.com/office/drawing/2014/chart" uri="{C3380CC4-5D6E-409C-BE32-E72D297353CC}">
              <c16:uniqueId val="{00000011-95B9-485C-B37B-E16E74E069F3}"/>
            </c:ext>
          </c:extLst>
        </c:ser>
        <c:ser>
          <c:idx val="17"/>
          <c:order val="18"/>
          <c:tx>
            <c:strRef>
              <c:f>CDFW!$A$19</c:f>
              <c:strCache>
                <c:ptCount val="1"/>
                <c:pt idx="0">
                  <c:v>Tomato, Processing</c:v>
                </c:pt>
              </c:strCache>
            </c:strRef>
          </c:tx>
          <c:spPr>
            <a:solidFill>
              <a:schemeClr val="accent6">
                <a:lumMod val="80000"/>
                <a:lumOff val="20000"/>
              </a:schemeClr>
            </a:solidFill>
            <a:ln>
              <a:noFill/>
            </a:ln>
            <a:effectLst/>
          </c:spPr>
          <c:invertIfNegative val="0"/>
          <c:cat>
            <c:numRef>
              <c:f>CDFW!$B$1:$D$1</c:f>
              <c:numCache>
                <c:formatCode>General</c:formatCode>
                <c:ptCount val="3"/>
                <c:pt idx="0">
                  <c:v>2008</c:v>
                </c:pt>
                <c:pt idx="1">
                  <c:v>2009</c:v>
                </c:pt>
                <c:pt idx="2">
                  <c:v>2010</c:v>
                </c:pt>
              </c:numCache>
            </c:numRef>
          </c:cat>
          <c:val>
            <c:numRef>
              <c:f>CDFW!$B$19:$D$19</c:f>
              <c:numCache>
                <c:formatCode>_(* #,##0_);_(* \(#,##0\);_(* "-"??_);_(@_)</c:formatCode>
                <c:ptCount val="3"/>
                <c:pt idx="0">
                  <c:v>800</c:v>
                </c:pt>
                <c:pt idx="1">
                  <c:v>1120</c:v>
                </c:pt>
                <c:pt idx="2">
                  <c:v>0</c:v>
                </c:pt>
              </c:numCache>
            </c:numRef>
          </c:val>
          <c:extLst>
            <c:ext xmlns:c16="http://schemas.microsoft.com/office/drawing/2014/chart" uri="{C3380CC4-5D6E-409C-BE32-E72D297353CC}">
              <c16:uniqueId val="{00000012-95B9-485C-B37B-E16E74E069F3}"/>
            </c:ext>
          </c:extLst>
        </c:ser>
        <c:dLbls>
          <c:showLegendKey val="0"/>
          <c:showVal val="0"/>
          <c:showCatName val="0"/>
          <c:showSerName val="0"/>
          <c:showPercent val="0"/>
          <c:showBubbleSize val="0"/>
        </c:dLbls>
        <c:gapWidth val="150"/>
        <c:overlap val="100"/>
        <c:axId val="467700368"/>
        <c:axId val="467697744"/>
      </c:barChart>
      <c:catAx>
        <c:axId val="467700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697744"/>
        <c:crosses val="autoZero"/>
        <c:auto val="1"/>
        <c:lblAlgn val="ctr"/>
        <c:lblOffset val="100"/>
        <c:noMultiLvlLbl val="0"/>
      </c:catAx>
      <c:valAx>
        <c:axId val="467697744"/>
        <c:scaling>
          <c:orientation val="minMax"/>
          <c:max val="250000"/>
        </c:scaling>
        <c:delete val="0"/>
        <c:axPos val="b"/>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70036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USFWS Case - Crop Acreage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strRef>
              <c:f>USFWS!$A$3</c:f>
              <c:strCache>
                <c:ptCount val="1"/>
                <c:pt idx="0">
                  <c:v>Almond/Pist</c:v>
                </c:pt>
              </c:strCache>
            </c:strRef>
          </c:tx>
          <c:spPr>
            <a:pattFill prst="wdUpDiag">
              <a:fgClr>
                <a:schemeClr val="accent2"/>
              </a:fgClr>
              <a:bgClr>
                <a:schemeClr val="bg1"/>
              </a:bgClr>
            </a:pattFill>
            <a:ln>
              <a:solidFill>
                <a:schemeClr val="bg1"/>
              </a:solidFill>
              <a:prstDash val="solid"/>
            </a:ln>
            <a:effectLst/>
          </c:spPr>
          <c:invertIfNegative val="0"/>
          <c:cat>
            <c:numRef>
              <c:f>USFWS!$B$1:$D$1</c:f>
              <c:numCache>
                <c:formatCode>General</c:formatCode>
                <c:ptCount val="3"/>
                <c:pt idx="0">
                  <c:v>2008</c:v>
                </c:pt>
                <c:pt idx="1">
                  <c:v>2009</c:v>
                </c:pt>
                <c:pt idx="2">
                  <c:v>2010</c:v>
                </c:pt>
              </c:numCache>
            </c:numRef>
          </c:cat>
          <c:val>
            <c:numRef>
              <c:f>USFWS!$B$3:$D$3</c:f>
              <c:numCache>
                <c:formatCode>_(* #,##0_);_(* \(#,##0\);_(* "-"??_);_(@_)</c:formatCode>
                <c:ptCount val="3"/>
                <c:pt idx="0">
                  <c:v>62040</c:v>
                </c:pt>
                <c:pt idx="1">
                  <c:v>48391.200000000004</c:v>
                </c:pt>
                <c:pt idx="2">
                  <c:v>38229.048000000003</c:v>
                </c:pt>
              </c:numCache>
            </c:numRef>
          </c:val>
          <c:extLst>
            <c:ext xmlns:c16="http://schemas.microsoft.com/office/drawing/2014/chart" uri="{C3380CC4-5D6E-409C-BE32-E72D297353CC}">
              <c16:uniqueId val="{00000000-8561-4C60-B9B0-C686628C5A23}"/>
            </c:ext>
          </c:extLst>
        </c:ser>
        <c:ser>
          <c:idx val="18"/>
          <c:order val="1"/>
          <c:tx>
            <c:strRef>
              <c:f>USFWS!$A$20</c:f>
              <c:strCache>
                <c:ptCount val="1"/>
                <c:pt idx="0">
                  <c:v>Vine</c:v>
                </c:pt>
              </c:strCache>
            </c:strRef>
          </c:tx>
          <c:spPr>
            <a:pattFill prst="wdUpDiag">
              <a:fgClr>
                <a:srgbClr val="7030A0"/>
              </a:fgClr>
              <a:bgClr>
                <a:schemeClr val="bg1"/>
              </a:bgClr>
            </a:pattFill>
            <a:ln>
              <a:noFill/>
            </a:ln>
            <a:effectLst/>
          </c:spPr>
          <c:invertIfNegative val="0"/>
          <c:cat>
            <c:numRef>
              <c:f>USFWS!$B$1:$D$1</c:f>
              <c:numCache>
                <c:formatCode>General</c:formatCode>
                <c:ptCount val="3"/>
                <c:pt idx="0">
                  <c:v>2008</c:v>
                </c:pt>
                <c:pt idx="1">
                  <c:v>2009</c:v>
                </c:pt>
                <c:pt idx="2">
                  <c:v>2010</c:v>
                </c:pt>
              </c:numCache>
            </c:numRef>
          </c:cat>
          <c:val>
            <c:numRef>
              <c:f>USFWS!$B$20:$D$20</c:f>
              <c:numCache>
                <c:formatCode>_(* #,##0_);_(* \(#,##0\);_(* "-"??_);_(@_)</c:formatCode>
                <c:ptCount val="3"/>
                <c:pt idx="0">
                  <c:v>1440</c:v>
                </c:pt>
                <c:pt idx="1">
                  <c:v>1320</c:v>
                </c:pt>
                <c:pt idx="2">
                  <c:v>1200</c:v>
                </c:pt>
              </c:numCache>
            </c:numRef>
          </c:val>
          <c:extLst>
            <c:ext xmlns:c16="http://schemas.microsoft.com/office/drawing/2014/chart" uri="{C3380CC4-5D6E-409C-BE32-E72D297353CC}">
              <c16:uniqueId val="{00000001-8561-4C60-B9B0-C686628C5A23}"/>
            </c:ext>
          </c:extLst>
        </c:ser>
        <c:ser>
          <c:idx val="8"/>
          <c:order val="2"/>
          <c:tx>
            <c:strRef>
              <c:f>USFWS!$A$10</c:f>
              <c:strCache>
                <c:ptCount val="1"/>
                <c:pt idx="0">
                  <c:v>Other Deciduous (Walnuts)</c:v>
                </c:pt>
              </c:strCache>
            </c:strRef>
          </c:tx>
          <c:spPr>
            <a:pattFill prst="wdUpDiag">
              <a:fgClr>
                <a:schemeClr val="bg2">
                  <a:lumMod val="25000"/>
                </a:schemeClr>
              </a:fgClr>
              <a:bgClr>
                <a:schemeClr val="bg1"/>
              </a:bgClr>
            </a:pattFill>
            <a:ln>
              <a:noFill/>
            </a:ln>
            <a:effectLst/>
          </c:spPr>
          <c:invertIfNegative val="0"/>
          <c:cat>
            <c:numRef>
              <c:f>USFWS!$B$1:$D$1</c:f>
              <c:numCache>
                <c:formatCode>General</c:formatCode>
                <c:ptCount val="3"/>
                <c:pt idx="0">
                  <c:v>2008</c:v>
                </c:pt>
                <c:pt idx="1">
                  <c:v>2009</c:v>
                </c:pt>
                <c:pt idx="2">
                  <c:v>2010</c:v>
                </c:pt>
              </c:numCache>
            </c:numRef>
          </c:cat>
          <c:val>
            <c:numRef>
              <c:f>USFWS!$B$10:$D$10</c:f>
              <c:numCache>
                <c:formatCode>_(* #,##0_);_(* \(#,##0\);_(* "-"??_);_(@_)</c:formatCode>
                <c:ptCount val="3"/>
                <c:pt idx="0">
                  <c:v>21760</c:v>
                </c:pt>
                <c:pt idx="1">
                  <c:v>19680</c:v>
                </c:pt>
                <c:pt idx="2">
                  <c:v>16220</c:v>
                </c:pt>
              </c:numCache>
            </c:numRef>
          </c:val>
          <c:extLst>
            <c:ext xmlns:c16="http://schemas.microsoft.com/office/drawing/2014/chart" uri="{C3380CC4-5D6E-409C-BE32-E72D297353CC}">
              <c16:uniqueId val="{00000002-8561-4C60-B9B0-C686628C5A23}"/>
            </c:ext>
          </c:extLst>
        </c:ser>
        <c:ser>
          <c:idx val="14"/>
          <c:order val="3"/>
          <c:tx>
            <c:strRef>
              <c:f>USFWS!$A$16</c:f>
              <c:strCache>
                <c:ptCount val="1"/>
                <c:pt idx="0">
                  <c:v>Subtropical (Peach)</c:v>
                </c:pt>
              </c:strCache>
            </c:strRef>
          </c:tx>
          <c:spPr>
            <a:pattFill prst="wdUpDiag">
              <a:fgClr>
                <a:schemeClr val="accent2">
                  <a:lumMod val="40000"/>
                  <a:lumOff val="60000"/>
                </a:schemeClr>
              </a:fgClr>
              <a:bgClr>
                <a:schemeClr val="bg1"/>
              </a:bgClr>
            </a:pattFill>
            <a:ln>
              <a:noFill/>
            </a:ln>
            <a:effectLst/>
          </c:spPr>
          <c:invertIfNegative val="0"/>
          <c:cat>
            <c:numRef>
              <c:f>USFWS!$B$1:$D$1</c:f>
              <c:numCache>
                <c:formatCode>General</c:formatCode>
                <c:ptCount val="3"/>
                <c:pt idx="0">
                  <c:v>2008</c:v>
                </c:pt>
                <c:pt idx="1">
                  <c:v>2009</c:v>
                </c:pt>
                <c:pt idx="2">
                  <c:v>2010</c:v>
                </c:pt>
              </c:numCache>
            </c:numRef>
          </c:cat>
          <c:val>
            <c:numRef>
              <c:f>USFWS!$B$16:$D$16</c:f>
              <c:numCache>
                <c:formatCode>_(* #,##0_);_(* \(#,##0\);_(* "-"??_);_(@_)</c:formatCode>
                <c:ptCount val="3"/>
                <c:pt idx="0">
                  <c:v>40</c:v>
                </c:pt>
                <c:pt idx="1">
                  <c:v>40</c:v>
                </c:pt>
                <c:pt idx="2">
                  <c:v>40</c:v>
                </c:pt>
              </c:numCache>
            </c:numRef>
          </c:val>
          <c:extLst>
            <c:ext xmlns:c16="http://schemas.microsoft.com/office/drawing/2014/chart" uri="{C3380CC4-5D6E-409C-BE32-E72D297353CC}">
              <c16:uniqueId val="{00000003-8561-4C60-B9B0-C686628C5A23}"/>
            </c:ext>
          </c:extLst>
        </c:ser>
        <c:ser>
          <c:idx val="0"/>
          <c:order val="4"/>
          <c:tx>
            <c:strRef>
              <c:f>USFWS!$A$2</c:f>
              <c:strCache>
                <c:ptCount val="1"/>
                <c:pt idx="0">
                  <c:v>Alfalfa</c:v>
                </c:pt>
              </c:strCache>
            </c:strRef>
          </c:tx>
          <c:spPr>
            <a:solidFill>
              <a:schemeClr val="accent1"/>
            </a:solidFill>
            <a:ln>
              <a:noFill/>
            </a:ln>
            <a:effectLst/>
          </c:spPr>
          <c:invertIfNegative val="0"/>
          <c:cat>
            <c:numRef>
              <c:f>USFWS!$B$1:$D$1</c:f>
              <c:numCache>
                <c:formatCode>General</c:formatCode>
                <c:ptCount val="3"/>
                <c:pt idx="0">
                  <c:v>2008</c:v>
                </c:pt>
                <c:pt idx="1">
                  <c:v>2009</c:v>
                </c:pt>
                <c:pt idx="2">
                  <c:v>2010</c:v>
                </c:pt>
              </c:numCache>
            </c:numRef>
          </c:cat>
          <c:val>
            <c:numRef>
              <c:f>USFWS!$B$2:$D$2</c:f>
              <c:numCache>
                <c:formatCode>_(* #,##0_);_(* \(#,##0\);_(* "-"??_);_(@_)</c:formatCode>
                <c:ptCount val="3"/>
                <c:pt idx="0">
                  <c:v>22333</c:v>
                </c:pt>
                <c:pt idx="1">
                  <c:v>7440</c:v>
                </c:pt>
                <c:pt idx="2">
                  <c:v>8840</c:v>
                </c:pt>
              </c:numCache>
            </c:numRef>
          </c:val>
          <c:extLst>
            <c:ext xmlns:c16="http://schemas.microsoft.com/office/drawing/2014/chart" uri="{C3380CC4-5D6E-409C-BE32-E72D297353CC}">
              <c16:uniqueId val="{00000004-8561-4C60-B9B0-C686628C5A23}"/>
            </c:ext>
          </c:extLst>
        </c:ser>
        <c:ser>
          <c:idx val="2"/>
          <c:order val="5"/>
          <c:tx>
            <c:strRef>
              <c:f>USFWS!$A$4</c:f>
              <c:strCache>
                <c:ptCount val="1"/>
                <c:pt idx="0">
                  <c:v>Corn</c:v>
                </c:pt>
              </c:strCache>
            </c:strRef>
          </c:tx>
          <c:spPr>
            <a:solidFill>
              <a:schemeClr val="accent3"/>
            </a:solidFill>
            <a:ln>
              <a:noFill/>
            </a:ln>
            <a:effectLst/>
          </c:spPr>
          <c:invertIfNegative val="0"/>
          <c:cat>
            <c:numRef>
              <c:f>USFWS!$B$1:$D$1</c:f>
              <c:numCache>
                <c:formatCode>General</c:formatCode>
                <c:ptCount val="3"/>
                <c:pt idx="0">
                  <c:v>2008</c:v>
                </c:pt>
                <c:pt idx="1">
                  <c:v>2009</c:v>
                </c:pt>
                <c:pt idx="2">
                  <c:v>2010</c:v>
                </c:pt>
              </c:numCache>
            </c:numRef>
          </c:cat>
          <c:val>
            <c:numRef>
              <c:f>USFWS!$B$4:$D$4</c:f>
              <c:numCache>
                <c:formatCode>_(* #,##0_);_(* \(#,##0\);_(* "-"??_);_(@_)</c:formatCode>
                <c:ptCount val="3"/>
                <c:pt idx="0">
                  <c:v>20680</c:v>
                </c:pt>
                <c:pt idx="1">
                  <c:v>22040</c:v>
                </c:pt>
                <c:pt idx="2">
                  <c:v>21120</c:v>
                </c:pt>
              </c:numCache>
            </c:numRef>
          </c:val>
          <c:extLst>
            <c:ext xmlns:c16="http://schemas.microsoft.com/office/drawing/2014/chart" uri="{C3380CC4-5D6E-409C-BE32-E72D297353CC}">
              <c16:uniqueId val="{00000005-8561-4C60-B9B0-C686628C5A23}"/>
            </c:ext>
          </c:extLst>
        </c:ser>
        <c:ser>
          <c:idx val="3"/>
          <c:order val="6"/>
          <c:tx>
            <c:strRef>
              <c:f>USFWS!$A$5</c:f>
              <c:strCache>
                <c:ptCount val="1"/>
                <c:pt idx="0">
                  <c:v>Cotton</c:v>
                </c:pt>
              </c:strCache>
            </c:strRef>
          </c:tx>
          <c:spPr>
            <a:solidFill>
              <a:schemeClr val="accent4"/>
            </a:solidFill>
            <a:ln>
              <a:noFill/>
            </a:ln>
            <a:effectLst/>
          </c:spPr>
          <c:invertIfNegative val="0"/>
          <c:cat>
            <c:numRef>
              <c:f>USFWS!$B$1:$D$1</c:f>
              <c:numCache>
                <c:formatCode>General</c:formatCode>
                <c:ptCount val="3"/>
                <c:pt idx="0">
                  <c:v>2008</c:v>
                </c:pt>
                <c:pt idx="1">
                  <c:v>2009</c:v>
                </c:pt>
                <c:pt idx="2">
                  <c:v>2010</c:v>
                </c:pt>
              </c:numCache>
            </c:numRef>
          </c:cat>
          <c:val>
            <c:numRef>
              <c:f>USFWS!$B$5:$D$5</c:f>
              <c:numCache>
                <c:formatCode>_(* #,##0_);_(* \(#,##0\);_(* "-"??_);_(@_)</c:formatCode>
                <c:ptCount val="3"/>
                <c:pt idx="0">
                  <c:v>0</c:v>
                </c:pt>
                <c:pt idx="1">
                  <c:v>0</c:v>
                </c:pt>
                <c:pt idx="2">
                  <c:v>0</c:v>
                </c:pt>
              </c:numCache>
            </c:numRef>
          </c:val>
          <c:extLst>
            <c:ext xmlns:c16="http://schemas.microsoft.com/office/drawing/2014/chart" uri="{C3380CC4-5D6E-409C-BE32-E72D297353CC}">
              <c16:uniqueId val="{00000006-8561-4C60-B9B0-C686628C5A23}"/>
            </c:ext>
          </c:extLst>
        </c:ser>
        <c:ser>
          <c:idx val="4"/>
          <c:order val="7"/>
          <c:tx>
            <c:strRef>
              <c:f>USFWS!$A$6</c:f>
              <c:strCache>
                <c:ptCount val="1"/>
                <c:pt idx="0">
                  <c:v>Cucurbits</c:v>
                </c:pt>
              </c:strCache>
            </c:strRef>
          </c:tx>
          <c:spPr>
            <a:solidFill>
              <a:schemeClr val="accent5"/>
            </a:solidFill>
            <a:ln>
              <a:noFill/>
            </a:ln>
            <a:effectLst/>
          </c:spPr>
          <c:invertIfNegative val="0"/>
          <c:cat>
            <c:numRef>
              <c:f>USFWS!$B$1:$D$1</c:f>
              <c:numCache>
                <c:formatCode>General</c:formatCode>
                <c:ptCount val="3"/>
                <c:pt idx="0">
                  <c:v>2008</c:v>
                </c:pt>
                <c:pt idx="1">
                  <c:v>2009</c:v>
                </c:pt>
                <c:pt idx="2">
                  <c:v>2010</c:v>
                </c:pt>
              </c:numCache>
            </c:numRef>
          </c:cat>
          <c:val>
            <c:numRef>
              <c:f>USFWS!$B$6:$D$6</c:f>
              <c:numCache>
                <c:formatCode>_(* #,##0_);_(* \(#,##0\);_(* "-"??_);_(@_)</c:formatCode>
                <c:ptCount val="3"/>
                <c:pt idx="0">
                  <c:v>320</c:v>
                </c:pt>
                <c:pt idx="1">
                  <c:v>480</c:v>
                </c:pt>
                <c:pt idx="2">
                  <c:v>1120</c:v>
                </c:pt>
              </c:numCache>
            </c:numRef>
          </c:val>
          <c:extLst>
            <c:ext xmlns:c16="http://schemas.microsoft.com/office/drawing/2014/chart" uri="{C3380CC4-5D6E-409C-BE32-E72D297353CC}">
              <c16:uniqueId val="{00000007-8561-4C60-B9B0-C686628C5A23}"/>
            </c:ext>
          </c:extLst>
        </c:ser>
        <c:ser>
          <c:idx val="5"/>
          <c:order val="8"/>
          <c:tx>
            <c:strRef>
              <c:f>USFWS!$A$7</c:f>
              <c:strCache>
                <c:ptCount val="1"/>
                <c:pt idx="0">
                  <c:v>Dry Beans</c:v>
                </c:pt>
              </c:strCache>
            </c:strRef>
          </c:tx>
          <c:spPr>
            <a:solidFill>
              <a:schemeClr val="accent6"/>
            </a:solidFill>
            <a:ln>
              <a:noFill/>
            </a:ln>
            <a:effectLst/>
          </c:spPr>
          <c:invertIfNegative val="0"/>
          <c:cat>
            <c:numRef>
              <c:f>USFWS!$B$1:$D$1</c:f>
              <c:numCache>
                <c:formatCode>General</c:formatCode>
                <c:ptCount val="3"/>
                <c:pt idx="0">
                  <c:v>2008</c:v>
                </c:pt>
                <c:pt idx="1">
                  <c:v>2009</c:v>
                </c:pt>
                <c:pt idx="2">
                  <c:v>2010</c:v>
                </c:pt>
              </c:numCache>
            </c:numRef>
          </c:cat>
          <c:val>
            <c:numRef>
              <c:f>USFWS!$B$7:$D$7</c:f>
              <c:numCache>
                <c:formatCode>_(* #,##0_);_(* \(#,##0\);_(* "-"??_);_(@_)</c:formatCode>
                <c:ptCount val="3"/>
                <c:pt idx="0">
                  <c:v>80</c:v>
                </c:pt>
                <c:pt idx="1">
                  <c:v>160</c:v>
                </c:pt>
                <c:pt idx="2">
                  <c:v>680</c:v>
                </c:pt>
              </c:numCache>
            </c:numRef>
          </c:val>
          <c:extLst>
            <c:ext xmlns:c16="http://schemas.microsoft.com/office/drawing/2014/chart" uri="{C3380CC4-5D6E-409C-BE32-E72D297353CC}">
              <c16:uniqueId val="{00000008-8561-4C60-B9B0-C686628C5A23}"/>
            </c:ext>
          </c:extLst>
        </c:ser>
        <c:ser>
          <c:idx val="6"/>
          <c:order val="9"/>
          <c:tx>
            <c:strRef>
              <c:f>USFWS!$A$8</c:f>
              <c:strCache>
                <c:ptCount val="1"/>
                <c:pt idx="0">
                  <c:v>Grain</c:v>
                </c:pt>
              </c:strCache>
            </c:strRef>
          </c:tx>
          <c:spPr>
            <a:solidFill>
              <a:schemeClr val="accent1">
                <a:lumMod val="60000"/>
              </a:schemeClr>
            </a:solidFill>
            <a:ln>
              <a:noFill/>
            </a:ln>
            <a:effectLst/>
          </c:spPr>
          <c:invertIfNegative val="0"/>
          <c:cat>
            <c:numRef>
              <c:f>USFWS!$B$1:$D$1</c:f>
              <c:numCache>
                <c:formatCode>General</c:formatCode>
                <c:ptCount val="3"/>
                <c:pt idx="0">
                  <c:v>2008</c:v>
                </c:pt>
                <c:pt idx="1">
                  <c:v>2009</c:v>
                </c:pt>
                <c:pt idx="2">
                  <c:v>2010</c:v>
                </c:pt>
              </c:numCache>
            </c:numRef>
          </c:cat>
          <c:val>
            <c:numRef>
              <c:f>USFWS!$B$8:$D$8</c:f>
              <c:numCache>
                <c:formatCode>_(* #,##0_);_(* \(#,##0\);_(* "-"??_);_(@_)</c:formatCode>
                <c:ptCount val="3"/>
                <c:pt idx="0">
                  <c:v>160</c:v>
                </c:pt>
                <c:pt idx="1">
                  <c:v>200</c:v>
                </c:pt>
                <c:pt idx="2">
                  <c:v>280</c:v>
                </c:pt>
              </c:numCache>
            </c:numRef>
          </c:val>
          <c:extLst>
            <c:ext xmlns:c16="http://schemas.microsoft.com/office/drawing/2014/chart" uri="{C3380CC4-5D6E-409C-BE32-E72D297353CC}">
              <c16:uniqueId val="{00000009-8561-4C60-B9B0-C686628C5A23}"/>
            </c:ext>
          </c:extLst>
        </c:ser>
        <c:ser>
          <c:idx val="7"/>
          <c:order val="10"/>
          <c:tx>
            <c:strRef>
              <c:f>USFWS!$A$9</c:f>
              <c:strCache>
                <c:ptCount val="1"/>
                <c:pt idx="0">
                  <c:v>Onion And Garlic (including incentives)</c:v>
                </c:pt>
              </c:strCache>
            </c:strRef>
          </c:tx>
          <c:spPr>
            <a:solidFill>
              <a:schemeClr val="accent2">
                <a:lumMod val="60000"/>
              </a:schemeClr>
            </a:solidFill>
            <a:ln>
              <a:noFill/>
            </a:ln>
            <a:effectLst/>
          </c:spPr>
          <c:invertIfNegative val="0"/>
          <c:cat>
            <c:numRef>
              <c:f>USFWS!$B$1:$D$1</c:f>
              <c:numCache>
                <c:formatCode>General</c:formatCode>
                <c:ptCount val="3"/>
                <c:pt idx="0">
                  <c:v>2008</c:v>
                </c:pt>
                <c:pt idx="1">
                  <c:v>2009</c:v>
                </c:pt>
                <c:pt idx="2">
                  <c:v>2010</c:v>
                </c:pt>
              </c:numCache>
            </c:numRef>
          </c:cat>
          <c:val>
            <c:numRef>
              <c:f>USFWS!$B$9:$D$9</c:f>
              <c:numCache>
                <c:formatCode>_(* #,##0_);_(* \(#,##0\);_(* "-"??_);_(@_)</c:formatCode>
                <c:ptCount val="3"/>
                <c:pt idx="0">
                  <c:v>0</c:v>
                </c:pt>
                <c:pt idx="1">
                  <c:v>0</c:v>
                </c:pt>
                <c:pt idx="2">
                  <c:v>0</c:v>
                </c:pt>
              </c:numCache>
            </c:numRef>
          </c:val>
          <c:extLst>
            <c:ext xmlns:c16="http://schemas.microsoft.com/office/drawing/2014/chart" uri="{C3380CC4-5D6E-409C-BE32-E72D297353CC}">
              <c16:uniqueId val="{0000000A-8561-4C60-B9B0-C686628C5A23}"/>
            </c:ext>
          </c:extLst>
        </c:ser>
        <c:ser>
          <c:idx val="9"/>
          <c:order val="11"/>
          <c:tx>
            <c:strRef>
              <c:f>USFWS!$A$11</c:f>
              <c:strCache>
                <c:ptCount val="1"/>
                <c:pt idx="0">
                  <c:v>Other Field</c:v>
                </c:pt>
              </c:strCache>
            </c:strRef>
          </c:tx>
          <c:spPr>
            <a:solidFill>
              <a:schemeClr val="accent4">
                <a:lumMod val="60000"/>
              </a:schemeClr>
            </a:solidFill>
            <a:ln>
              <a:noFill/>
            </a:ln>
            <a:effectLst/>
          </c:spPr>
          <c:invertIfNegative val="0"/>
          <c:cat>
            <c:numRef>
              <c:f>USFWS!$B$1:$D$1</c:f>
              <c:numCache>
                <c:formatCode>General</c:formatCode>
                <c:ptCount val="3"/>
                <c:pt idx="0">
                  <c:v>2008</c:v>
                </c:pt>
                <c:pt idx="1">
                  <c:v>2009</c:v>
                </c:pt>
                <c:pt idx="2">
                  <c:v>2010</c:v>
                </c:pt>
              </c:numCache>
            </c:numRef>
          </c:cat>
          <c:val>
            <c:numRef>
              <c:f>USFWS!$B$11:$D$11</c:f>
              <c:numCache>
                <c:formatCode>_(* #,##0_);_(* \(#,##0\);_(* "-"??_);_(@_)</c:formatCode>
                <c:ptCount val="3"/>
                <c:pt idx="0">
                  <c:v>29987.358840000001</c:v>
                </c:pt>
                <c:pt idx="1">
                  <c:v>23120</c:v>
                </c:pt>
                <c:pt idx="2">
                  <c:v>29651.94354</c:v>
                </c:pt>
              </c:numCache>
            </c:numRef>
          </c:val>
          <c:extLst>
            <c:ext xmlns:c16="http://schemas.microsoft.com/office/drawing/2014/chart" uri="{C3380CC4-5D6E-409C-BE32-E72D297353CC}">
              <c16:uniqueId val="{0000000B-8561-4C60-B9B0-C686628C5A23}"/>
            </c:ext>
          </c:extLst>
        </c:ser>
        <c:ser>
          <c:idx val="10"/>
          <c:order val="12"/>
          <c:tx>
            <c:strRef>
              <c:f>USFWS!$A$12</c:f>
              <c:strCache>
                <c:ptCount val="1"/>
                <c:pt idx="0">
                  <c:v>Other Truck</c:v>
                </c:pt>
              </c:strCache>
            </c:strRef>
          </c:tx>
          <c:spPr>
            <a:solidFill>
              <a:schemeClr val="accent5">
                <a:lumMod val="60000"/>
              </a:schemeClr>
            </a:solidFill>
            <a:ln>
              <a:noFill/>
            </a:ln>
            <a:effectLst/>
          </c:spPr>
          <c:invertIfNegative val="0"/>
          <c:cat>
            <c:numRef>
              <c:f>USFWS!$B$1:$D$1</c:f>
              <c:numCache>
                <c:formatCode>General</c:formatCode>
                <c:ptCount val="3"/>
                <c:pt idx="0">
                  <c:v>2008</c:v>
                </c:pt>
                <c:pt idx="1">
                  <c:v>2009</c:v>
                </c:pt>
                <c:pt idx="2">
                  <c:v>2010</c:v>
                </c:pt>
              </c:numCache>
            </c:numRef>
          </c:cat>
          <c:val>
            <c:numRef>
              <c:f>USFWS!$B$12:$D$12</c:f>
              <c:numCache>
                <c:formatCode>_(* #,##0_);_(* \(#,##0\);_(* "-"??_);_(@_)</c:formatCode>
                <c:ptCount val="3"/>
                <c:pt idx="0">
                  <c:v>1280</c:v>
                </c:pt>
                <c:pt idx="1">
                  <c:v>1880</c:v>
                </c:pt>
                <c:pt idx="2">
                  <c:v>4840</c:v>
                </c:pt>
              </c:numCache>
            </c:numRef>
          </c:val>
          <c:extLst>
            <c:ext xmlns:c16="http://schemas.microsoft.com/office/drawing/2014/chart" uri="{C3380CC4-5D6E-409C-BE32-E72D297353CC}">
              <c16:uniqueId val="{0000000C-8561-4C60-B9B0-C686628C5A23}"/>
            </c:ext>
          </c:extLst>
        </c:ser>
        <c:ser>
          <c:idx val="11"/>
          <c:order val="13"/>
          <c:tx>
            <c:strRef>
              <c:f>USFWS!$A$13</c:f>
              <c:strCache>
                <c:ptCount val="1"/>
                <c:pt idx="0">
                  <c:v>Pasture (Sorghum Silage)</c:v>
                </c:pt>
              </c:strCache>
            </c:strRef>
          </c:tx>
          <c:spPr>
            <a:solidFill>
              <a:schemeClr val="accent6">
                <a:lumMod val="60000"/>
              </a:schemeClr>
            </a:solidFill>
            <a:ln>
              <a:noFill/>
            </a:ln>
            <a:effectLst/>
          </c:spPr>
          <c:invertIfNegative val="0"/>
          <c:cat>
            <c:numRef>
              <c:f>USFWS!$B$1:$D$1</c:f>
              <c:numCache>
                <c:formatCode>General</c:formatCode>
                <c:ptCount val="3"/>
                <c:pt idx="0">
                  <c:v>2008</c:v>
                </c:pt>
                <c:pt idx="1">
                  <c:v>2009</c:v>
                </c:pt>
                <c:pt idx="2">
                  <c:v>2010</c:v>
                </c:pt>
              </c:numCache>
            </c:numRef>
          </c:cat>
          <c:val>
            <c:numRef>
              <c:f>USFWS!$B$13:$D$13</c:f>
              <c:numCache>
                <c:formatCode>_(* #,##0_);_(* \(#,##0\);_(* "-"??_);_(@_)</c:formatCode>
                <c:ptCount val="3"/>
                <c:pt idx="0">
                  <c:v>3200</c:v>
                </c:pt>
                <c:pt idx="1">
                  <c:v>3080</c:v>
                </c:pt>
                <c:pt idx="2">
                  <c:v>2920</c:v>
                </c:pt>
              </c:numCache>
            </c:numRef>
          </c:val>
          <c:extLst>
            <c:ext xmlns:c16="http://schemas.microsoft.com/office/drawing/2014/chart" uri="{C3380CC4-5D6E-409C-BE32-E72D297353CC}">
              <c16:uniqueId val="{0000000D-8561-4C60-B9B0-C686628C5A23}"/>
            </c:ext>
          </c:extLst>
        </c:ser>
        <c:ser>
          <c:idx val="12"/>
          <c:order val="14"/>
          <c:tx>
            <c:strRef>
              <c:f>USFWS!$A$14</c:f>
              <c:strCache>
                <c:ptCount val="1"/>
                <c:pt idx="0">
                  <c:v>Rice</c:v>
                </c:pt>
              </c:strCache>
            </c:strRef>
          </c:tx>
          <c:spPr>
            <a:solidFill>
              <a:schemeClr val="accent1">
                <a:lumMod val="80000"/>
                <a:lumOff val="20000"/>
              </a:schemeClr>
            </a:solidFill>
            <a:ln>
              <a:noFill/>
            </a:ln>
            <a:effectLst/>
          </c:spPr>
          <c:invertIfNegative val="0"/>
          <c:cat>
            <c:numRef>
              <c:f>USFWS!$B$1:$D$1</c:f>
              <c:numCache>
                <c:formatCode>General</c:formatCode>
                <c:ptCount val="3"/>
                <c:pt idx="0">
                  <c:v>2008</c:v>
                </c:pt>
                <c:pt idx="1">
                  <c:v>2009</c:v>
                </c:pt>
                <c:pt idx="2">
                  <c:v>2010</c:v>
                </c:pt>
              </c:numCache>
            </c:numRef>
          </c:cat>
          <c:val>
            <c:numRef>
              <c:f>USFWS!$B$14:$D$14</c:f>
              <c:numCache>
                <c:formatCode>_(* #,##0_);_(* \(#,##0\);_(* "-"??_);_(@_)</c:formatCode>
                <c:ptCount val="3"/>
                <c:pt idx="0">
                  <c:v>0</c:v>
                </c:pt>
                <c:pt idx="1">
                  <c:v>0</c:v>
                </c:pt>
                <c:pt idx="2">
                  <c:v>0</c:v>
                </c:pt>
              </c:numCache>
            </c:numRef>
          </c:val>
          <c:extLst>
            <c:ext xmlns:c16="http://schemas.microsoft.com/office/drawing/2014/chart" uri="{C3380CC4-5D6E-409C-BE32-E72D297353CC}">
              <c16:uniqueId val="{0000000E-8561-4C60-B9B0-C686628C5A23}"/>
            </c:ext>
          </c:extLst>
        </c:ser>
        <c:ser>
          <c:idx val="13"/>
          <c:order val="15"/>
          <c:tx>
            <c:strRef>
              <c:f>USFWS!$A$15</c:f>
              <c:strCache>
                <c:ptCount val="1"/>
                <c:pt idx="0">
                  <c:v>Safflower</c:v>
                </c:pt>
              </c:strCache>
            </c:strRef>
          </c:tx>
          <c:spPr>
            <a:solidFill>
              <a:schemeClr val="accent2">
                <a:lumMod val="80000"/>
                <a:lumOff val="20000"/>
              </a:schemeClr>
            </a:solidFill>
            <a:ln>
              <a:noFill/>
            </a:ln>
            <a:effectLst/>
          </c:spPr>
          <c:invertIfNegative val="0"/>
          <c:cat>
            <c:numRef>
              <c:f>USFWS!$B$1:$D$1</c:f>
              <c:numCache>
                <c:formatCode>General</c:formatCode>
                <c:ptCount val="3"/>
                <c:pt idx="0">
                  <c:v>2008</c:v>
                </c:pt>
                <c:pt idx="1">
                  <c:v>2009</c:v>
                </c:pt>
                <c:pt idx="2">
                  <c:v>2010</c:v>
                </c:pt>
              </c:numCache>
            </c:numRef>
          </c:cat>
          <c:val>
            <c:numRef>
              <c:f>USFWS!$B$15:$D$15</c:f>
              <c:numCache>
                <c:formatCode>_(* #,##0_);_(* \(#,##0\);_(* "-"??_);_(@_)</c:formatCode>
                <c:ptCount val="3"/>
                <c:pt idx="0">
                  <c:v>0</c:v>
                </c:pt>
                <c:pt idx="1">
                  <c:v>0</c:v>
                </c:pt>
                <c:pt idx="2">
                  <c:v>0</c:v>
                </c:pt>
              </c:numCache>
            </c:numRef>
          </c:val>
          <c:extLst>
            <c:ext xmlns:c16="http://schemas.microsoft.com/office/drawing/2014/chart" uri="{C3380CC4-5D6E-409C-BE32-E72D297353CC}">
              <c16:uniqueId val="{0000000F-8561-4C60-B9B0-C686628C5A23}"/>
            </c:ext>
          </c:extLst>
        </c:ser>
        <c:ser>
          <c:idx val="15"/>
          <c:order val="16"/>
          <c:tx>
            <c:strRef>
              <c:f>USFWS!$A$17</c:f>
              <c:strCache>
                <c:ptCount val="1"/>
                <c:pt idx="0">
                  <c:v>Sugar Beets</c:v>
                </c:pt>
              </c:strCache>
            </c:strRef>
          </c:tx>
          <c:spPr>
            <a:solidFill>
              <a:schemeClr val="accent4">
                <a:lumMod val="80000"/>
                <a:lumOff val="20000"/>
              </a:schemeClr>
            </a:solidFill>
            <a:ln>
              <a:noFill/>
            </a:ln>
            <a:effectLst/>
          </c:spPr>
          <c:invertIfNegative val="0"/>
          <c:cat>
            <c:numRef>
              <c:f>USFWS!$B$1:$D$1</c:f>
              <c:numCache>
                <c:formatCode>General</c:formatCode>
                <c:ptCount val="3"/>
                <c:pt idx="0">
                  <c:v>2008</c:v>
                </c:pt>
                <c:pt idx="1">
                  <c:v>2009</c:v>
                </c:pt>
                <c:pt idx="2">
                  <c:v>2010</c:v>
                </c:pt>
              </c:numCache>
            </c:numRef>
          </c:cat>
          <c:val>
            <c:numRef>
              <c:f>USFWS!$B$17:$D$17</c:f>
              <c:numCache>
                <c:formatCode>_(* #,##0_);_(* \(#,##0\);_(* "-"??_);_(@_)</c:formatCode>
                <c:ptCount val="3"/>
                <c:pt idx="0">
                  <c:v>0</c:v>
                </c:pt>
                <c:pt idx="1">
                  <c:v>0</c:v>
                </c:pt>
                <c:pt idx="2">
                  <c:v>0</c:v>
                </c:pt>
              </c:numCache>
            </c:numRef>
          </c:val>
          <c:extLst>
            <c:ext xmlns:c16="http://schemas.microsoft.com/office/drawing/2014/chart" uri="{C3380CC4-5D6E-409C-BE32-E72D297353CC}">
              <c16:uniqueId val="{00000010-8561-4C60-B9B0-C686628C5A23}"/>
            </c:ext>
          </c:extLst>
        </c:ser>
        <c:ser>
          <c:idx val="16"/>
          <c:order val="17"/>
          <c:tx>
            <c:strRef>
              <c:f>USFWS!$A$18</c:f>
              <c:strCache>
                <c:ptCount val="1"/>
                <c:pt idx="0">
                  <c:v>Tomato, Fresh</c:v>
                </c:pt>
              </c:strCache>
            </c:strRef>
          </c:tx>
          <c:spPr>
            <a:solidFill>
              <a:schemeClr val="accent5">
                <a:lumMod val="80000"/>
                <a:lumOff val="20000"/>
              </a:schemeClr>
            </a:solidFill>
            <a:ln>
              <a:noFill/>
            </a:ln>
            <a:effectLst/>
          </c:spPr>
          <c:invertIfNegative val="0"/>
          <c:cat>
            <c:numRef>
              <c:f>USFWS!$B$1:$D$1</c:f>
              <c:numCache>
                <c:formatCode>General</c:formatCode>
                <c:ptCount val="3"/>
                <c:pt idx="0">
                  <c:v>2008</c:v>
                </c:pt>
                <c:pt idx="1">
                  <c:v>2009</c:v>
                </c:pt>
                <c:pt idx="2">
                  <c:v>2010</c:v>
                </c:pt>
              </c:numCache>
            </c:numRef>
          </c:cat>
          <c:val>
            <c:numRef>
              <c:f>USFWS!$B$18:$D$18</c:f>
              <c:numCache>
                <c:formatCode>_(* #,##0_);_(* \(#,##0\);_(* "-"??_);_(@_)</c:formatCode>
                <c:ptCount val="3"/>
                <c:pt idx="0">
                  <c:v>80</c:v>
                </c:pt>
                <c:pt idx="1">
                  <c:v>200</c:v>
                </c:pt>
                <c:pt idx="2">
                  <c:v>240</c:v>
                </c:pt>
              </c:numCache>
            </c:numRef>
          </c:val>
          <c:extLst>
            <c:ext xmlns:c16="http://schemas.microsoft.com/office/drawing/2014/chart" uri="{C3380CC4-5D6E-409C-BE32-E72D297353CC}">
              <c16:uniqueId val="{00000011-8561-4C60-B9B0-C686628C5A23}"/>
            </c:ext>
          </c:extLst>
        </c:ser>
        <c:ser>
          <c:idx val="17"/>
          <c:order val="18"/>
          <c:tx>
            <c:strRef>
              <c:f>USFWS!$A$19</c:f>
              <c:strCache>
                <c:ptCount val="1"/>
                <c:pt idx="0">
                  <c:v>Tomato, Processing</c:v>
                </c:pt>
              </c:strCache>
            </c:strRef>
          </c:tx>
          <c:spPr>
            <a:solidFill>
              <a:schemeClr val="accent6">
                <a:lumMod val="80000"/>
                <a:lumOff val="20000"/>
              </a:schemeClr>
            </a:solidFill>
            <a:ln>
              <a:noFill/>
            </a:ln>
            <a:effectLst/>
          </c:spPr>
          <c:invertIfNegative val="0"/>
          <c:cat>
            <c:numRef>
              <c:f>USFWS!$B$1:$D$1</c:f>
              <c:numCache>
                <c:formatCode>General</c:formatCode>
                <c:ptCount val="3"/>
                <c:pt idx="0">
                  <c:v>2008</c:v>
                </c:pt>
                <c:pt idx="1">
                  <c:v>2009</c:v>
                </c:pt>
                <c:pt idx="2">
                  <c:v>2010</c:v>
                </c:pt>
              </c:numCache>
            </c:numRef>
          </c:cat>
          <c:val>
            <c:numRef>
              <c:f>USFWS!$B$19:$D$19</c:f>
              <c:numCache>
                <c:formatCode>_(* #,##0_);_(* \(#,##0\);_(* "-"??_);_(@_)</c:formatCode>
                <c:ptCount val="3"/>
                <c:pt idx="0">
                  <c:v>800</c:v>
                </c:pt>
                <c:pt idx="1">
                  <c:v>1120</c:v>
                </c:pt>
                <c:pt idx="2">
                  <c:v>0</c:v>
                </c:pt>
              </c:numCache>
            </c:numRef>
          </c:val>
          <c:extLst>
            <c:ext xmlns:c16="http://schemas.microsoft.com/office/drawing/2014/chart" uri="{C3380CC4-5D6E-409C-BE32-E72D297353CC}">
              <c16:uniqueId val="{00000012-8561-4C60-B9B0-C686628C5A23}"/>
            </c:ext>
          </c:extLst>
        </c:ser>
        <c:dLbls>
          <c:showLegendKey val="0"/>
          <c:showVal val="0"/>
          <c:showCatName val="0"/>
          <c:showSerName val="0"/>
          <c:showPercent val="0"/>
          <c:showBubbleSize val="0"/>
        </c:dLbls>
        <c:gapWidth val="150"/>
        <c:overlap val="100"/>
        <c:axId val="467700368"/>
        <c:axId val="467697744"/>
      </c:barChart>
      <c:catAx>
        <c:axId val="467700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697744"/>
        <c:crosses val="autoZero"/>
        <c:auto val="1"/>
        <c:lblAlgn val="ctr"/>
        <c:lblOffset val="100"/>
        <c:noMultiLvlLbl val="0"/>
      </c:catAx>
      <c:valAx>
        <c:axId val="467697744"/>
        <c:scaling>
          <c:orientation val="minMax"/>
          <c:max val="250000"/>
        </c:scaling>
        <c:delete val="0"/>
        <c:axPos val="b"/>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70036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NMFS Case - Crop Acreage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strRef>
              <c:f>NMFS!$A$3</c:f>
              <c:strCache>
                <c:ptCount val="1"/>
                <c:pt idx="0">
                  <c:v>Almond/Pist</c:v>
                </c:pt>
              </c:strCache>
            </c:strRef>
          </c:tx>
          <c:spPr>
            <a:pattFill prst="wdUpDiag">
              <a:fgClr>
                <a:schemeClr val="accent2"/>
              </a:fgClr>
              <a:bgClr>
                <a:schemeClr val="bg1"/>
              </a:bgClr>
            </a:pattFill>
            <a:ln>
              <a:solidFill>
                <a:schemeClr val="bg1"/>
              </a:solidFill>
              <a:prstDash val="solid"/>
            </a:ln>
            <a:effectLst/>
          </c:spPr>
          <c:invertIfNegative val="0"/>
          <c:cat>
            <c:numRef>
              <c:f>NMFS!$B$1:$D$1</c:f>
              <c:numCache>
                <c:formatCode>General</c:formatCode>
                <c:ptCount val="3"/>
                <c:pt idx="0">
                  <c:v>2008</c:v>
                </c:pt>
                <c:pt idx="1">
                  <c:v>2009</c:v>
                </c:pt>
                <c:pt idx="2">
                  <c:v>2010</c:v>
                </c:pt>
              </c:numCache>
            </c:numRef>
          </c:cat>
          <c:val>
            <c:numRef>
              <c:f>NMFS!$B$3:$D$3</c:f>
              <c:numCache>
                <c:formatCode>General</c:formatCode>
                <c:ptCount val="3"/>
                <c:pt idx="0" formatCode="_(* #,##0_);_(* \(#,##0\);_(* &quot;-&quot;??_);_(@_)">
                  <c:v>62040</c:v>
                </c:pt>
                <c:pt idx="1">
                  <c:v>49632</c:v>
                </c:pt>
                <c:pt idx="2">
                  <c:v>39705.600000000006</c:v>
                </c:pt>
              </c:numCache>
            </c:numRef>
          </c:val>
          <c:extLst>
            <c:ext xmlns:c16="http://schemas.microsoft.com/office/drawing/2014/chart" uri="{C3380CC4-5D6E-409C-BE32-E72D297353CC}">
              <c16:uniqueId val="{00000000-1915-4C16-98BC-51AB1AC89B4D}"/>
            </c:ext>
          </c:extLst>
        </c:ser>
        <c:ser>
          <c:idx val="18"/>
          <c:order val="1"/>
          <c:tx>
            <c:strRef>
              <c:f>NMFS!$A$20</c:f>
              <c:strCache>
                <c:ptCount val="1"/>
                <c:pt idx="0">
                  <c:v>Vine</c:v>
                </c:pt>
              </c:strCache>
            </c:strRef>
          </c:tx>
          <c:spPr>
            <a:pattFill prst="wdUpDiag">
              <a:fgClr>
                <a:srgbClr val="7030A0"/>
              </a:fgClr>
              <a:bgClr>
                <a:schemeClr val="bg1"/>
              </a:bgClr>
            </a:pattFill>
            <a:ln>
              <a:noFill/>
            </a:ln>
            <a:effectLst/>
          </c:spPr>
          <c:invertIfNegative val="0"/>
          <c:cat>
            <c:numRef>
              <c:f>NMFS!$B$1:$D$1</c:f>
              <c:numCache>
                <c:formatCode>General</c:formatCode>
                <c:ptCount val="3"/>
                <c:pt idx="0">
                  <c:v>2008</c:v>
                </c:pt>
                <c:pt idx="1">
                  <c:v>2009</c:v>
                </c:pt>
                <c:pt idx="2">
                  <c:v>2010</c:v>
                </c:pt>
              </c:numCache>
            </c:numRef>
          </c:cat>
          <c:val>
            <c:numRef>
              <c:f>NMFS!$B$20:$D$20</c:f>
              <c:numCache>
                <c:formatCode>General</c:formatCode>
                <c:ptCount val="3"/>
                <c:pt idx="0" formatCode="_(* #,##0_);_(* \(#,##0\);_(* &quot;-&quot;??_);_(@_)">
                  <c:v>1440</c:v>
                </c:pt>
                <c:pt idx="1">
                  <c:v>1320</c:v>
                </c:pt>
                <c:pt idx="2">
                  <c:v>1200</c:v>
                </c:pt>
              </c:numCache>
            </c:numRef>
          </c:val>
          <c:extLst>
            <c:ext xmlns:c16="http://schemas.microsoft.com/office/drawing/2014/chart" uri="{C3380CC4-5D6E-409C-BE32-E72D297353CC}">
              <c16:uniqueId val="{00000001-1915-4C16-98BC-51AB1AC89B4D}"/>
            </c:ext>
          </c:extLst>
        </c:ser>
        <c:ser>
          <c:idx val="8"/>
          <c:order val="2"/>
          <c:tx>
            <c:strRef>
              <c:f>NMFS!$A$10</c:f>
              <c:strCache>
                <c:ptCount val="1"/>
                <c:pt idx="0">
                  <c:v>Other Deciduous (Walnuts)</c:v>
                </c:pt>
              </c:strCache>
            </c:strRef>
          </c:tx>
          <c:spPr>
            <a:pattFill prst="wdUpDiag">
              <a:fgClr>
                <a:schemeClr val="bg2">
                  <a:lumMod val="25000"/>
                </a:schemeClr>
              </a:fgClr>
              <a:bgClr>
                <a:schemeClr val="bg1"/>
              </a:bgClr>
            </a:pattFill>
            <a:ln>
              <a:noFill/>
            </a:ln>
            <a:effectLst/>
          </c:spPr>
          <c:invertIfNegative val="0"/>
          <c:cat>
            <c:numRef>
              <c:f>NMFS!$B$1:$D$1</c:f>
              <c:numCache>
                <c:formatCode>General</c:formatCode>
                <c:ptCount val="3"/>
                <c:pt idx="0">
                  <c:v>2008</c:v>
                </c:pt>
                <c:pt idx="1">
                  <c:v>2009</c:v>
                </c:pt>
                <c:pt idx="2">
                  <c:v>2010</c:v>
                </c:pt>
              </c:numCache>
            </c:numRef>
          </c:cat>
          <c:val>
            <c:numRef>
              <c:f>NMFS!$B$10:$D$10</c:f>
              <c:numCache>
                <c:formatCode>General</c:formatCode>
                <c:ptCount val="3"/>
                <c:pt idx="0" formatCode="_(* #,##0_);_(* \(#,##0\);_(* &quot;-&quot;??_);_(@_)">
                  <c:v>21760</c:v>
                </c:pt>
                <c:pt idx="1">
                  <c:v>11805.05401</c:v>
                </c:pt>
                <c:pt idx="2">
                  <c:v>20160</c:v>
                </c:pt>
              </c:numCache>
            </c:numRef>
          </c:val>
          <c:extLst>
            <c:ext xmlns:c16="http://schemas.microsoft.com/office/drawing/2014/chart" uri="{C3380CC4-5D6E-409C-BE32-E72D297353CC}">
              <c16:uniqueId val="{00000002-1915-4C16-98BC-51AB1AC89B4D}"/>
            </c:ext>
          </c:extLst>
        </c:ser>
        <c:ser>
          <c:idx val="14"/>
          <c:order val="3"/>
          <c:tx>
            <c:strRef>
              <c:f>NMFS!$A$16</c:f>
              <c:strCache>
                <c:ptCount val="1"/>
                <c:pt idx="0">
                  <c:v>Subtropical (Peach)</c:v>
                </c:pt>
              </c:strCache>
            </c:strRef>
          </c:tx>
          <c:spPr>
            <a:pattFill prst="wdUpDiag">
              <a:fgClr>
                <a:schemeClr val="accent2">
                  <a:lumMod val="40000"/>
                  <a:lumOff val="60000"/>
                </a:schemeClr>
              </a:fgClr>
              <a:bgClr>
                <a:schemeClr val="bg1"/>
              </a:bgClr>
            </a:pattFill>
            <a:ln>
              <a:noFill/>
            </a:ln>
            <a:effectLst/>
          </c:spPr>
          <c:invertIfNegative val="0"/>
          <c:cat>
            <c:numRef>
              <c:f>NMFS!$B$1:$D$1</c:f>
              <c:numCache>
                <c:formatCode>General</c:formatCode>
                <c:ptCount val="3"/>
                <c:pt idx="0">
                  <c:v>2008</c:v>
                </c:pt>
                <c:pt idx="1">
                  <c:v>2009</c:v>
                </c:pt>
                <c:pt idx="2">
                  <c:v>2010</c:v>
                </c:pt>
              </c:numCache>
            </c:numRef>
          </c:cat>
          <c:val>
            <c:numRef>
              <c:f>NMFS!$B$16:$D$16</c:f>
              <c:numCache>
                <c:formatCode>General</c:formatCode>
                <c:ptCount val="3"/>
                <c:pt idx="0" formatCode="_(* #,##0_);_(* \(#,##0\);_(* &quot;-&quot;??_);_(@_)">
                  <c:v>40</c:v>
                </c:pt>
                <c:pt idx="1">
                  <c:v>40</c:v>
                </c:pt>
                <c:pt idx="2">
                  <c:v>40</c:v>
                </c:pt>
              </c:numCache>
            </c:numRef>
          </c:val>
          <c:extLst>
            <c:ext xmlns:c16="http://schemas.microsoft.com/office/drawing/2014/chart" uri="{C3380CC4-5D6E-409C-BE32-E72D297353CC}">
              <c16:uniqueId val="{00000003-1915-4C16-98BC-51AB1AC89B4D}"/>
            </c:ext>
          </c:extLst>
        </c:ser>
        <c:ser>
          <c:idx val="0"/>
          <c:order val="4"/>
          <c:tx>
            <c:strRef>
              <c:f>NMFS!$A$2</c:f>
              <c:strCache>
                <c:ptCount val="1"/>
                <c:pt idx="0">
                  <c:v>Alfalfa</c:v>
                </c:pt>
              </c:strCache>
            </c:strRef>
          </c:tx>
          <c:spPr>
            <a:solidFill>
              <a:schemeClr val="accent1"/>
            </a:solidFill>
            <a:ln>
              <a:noFill/>
            </a:ln>
            <a:effectLst/>
          </c:spPr>
          <c:invertIfNegative val="0"/>
          <c:cat>
            <c:numRef>
              <c:f>NMFS!$B$1:$D$1</c:f>
              <c:numCache>
                <c:formatCode>General</c:formatCode>
                <c:ptCount val="3"/>
                <c:pt idx="0">
                  <c:v>2008</c:v>
                </c:pt>
                <c:pt idx="1">
                  <c:v>2009</c:v>
                </c:pt>
                <c:pt idx="2">
                  <c:v>2010</c:v>
                </c:pt>
              </c:numCache>
            </c:numRef>
          </c:cat>
          <c:val>
            <c:numRef>
              <c:f>NMFS!$B$2:$D$2</c:f>
              <c:numCache>
                <c:formatCode>#,##0</c:formatCode>
                <c:ptCount val="3"/>
                <c:pt idx="0" formatCode="_(* #,##0_);_(* \(#,##0\);_(* &quot;-&quot;??_);_(@_)">
                  <c:v>6640</c:v>
                </c:pt>
                <c:pt idx="1">
                  <c:v>7440</c:v>
                </c:pt>
                <c:pt idx="2">
                  <c:v>8840</c:v>
                </c:pt>
              </c:numCache>
            </c:numRef>
          </c:val>
          <c:extLst>
            <c:ext xmlns:c16="http://schemas.microsoft.com/office/drawing/2014/chart" uri="{C3380CC4-5D6E-409C-BE32-E72D297353CC}">
              <c16:uniqueId val="{00000004-1915-4C16-98BC-51AB1AC89B4D}"/>
            </c:ext>
          </c:extLst>
        </c:ser>
        <c:ser>
          <c:idx val="2"/>
          <c:order val="5"/>
          <c:tx>
            <c:strRef>
              <c:f>NMFS!$A$4</c:f>
              <c:strCache>
                <c:ptCount val="1"/>
                <c:pt idx="0">
                  <c:v>Corn</c:v>
                </c:pt>
              </c:strCache>
            </c:strRef>
          </c:tx>
          <c:spPr>
            <a:solidFill>
              <a:schemeClr val="accent3"/>
            </a:solidFill>
            <a:ln>
              <a:noFill/>
            </a:ln>
            <a:effectLst/>
          </c:spPr>
          <c:invertIfNegative val="0"/>
          <c:cat>
            <c:numRef>
              <c:f>NMFS!$B$1:$D$1</c:f>
              <c:numCache>
                <c:formatCode>General</c:formatCode>
                <c:ptCount val="3"/>
                <c:pt idx="0">
                  <c:v>2008</c:v>
                </c:pt>
                <c:pt idx="1">
                  <c:v>2009</c:v>
                </c:pt>
                <c:pt idx="2">
                  <c:v>2010</c:v>
                </c:pt>
              </c:numCache>
            </c:numRef>
          </c:cat>
          <c:val>
            <c:numRef>
              <c:f>NMFS!$B$4:$D$4</c:f>
              <c:numCache>
                <c:formatCode>General</c:formatCode>
                <c:ptCount val="3"/>
                <c:pt idx="0" formatCode="_(* #,##0_);_(* \(#,##0\);_(* &quot;-&quot;??_);_(@_)">
                  <c:v>20680</c:v>
                </c:pt>
                <c:pt idx="1">
                  <c:v>22040</c:v>
                </c:pt>
                <c:pt idx="2">
                  <c:v>26120</c:v>
                </c:pt>
              </c:numCache>
            </c:numRef>
          </c:val>
          <c:extLst>
            <c:ext xmlns:c16="http://schemas.microsoft.com/office/drawing/2014/chart" uri="{C3380CC4-5D6E-409C-BE32-E72D297353CC}">
              <c16:uniqueId val="{00000005-1915-4C16-98BC-51AB1AC89B4D}"/>
            </c:ext>
          </c:extLst>
        </c:ser>
        <c:ser>
          <c:idx val="3"/>
          <c:order val="6"/>
          <c:tx>
            <c:strRef>
              <c:f>NMFS!$A$5</c:f>
              <c:strCache>
                <c:ptCount val="1"/>
                <c:pt idx="0">
                  <c:v>Cotton</c:v>
                </c:pt>
              </c:strCache>
            </c:strRef>
          </c:tx>
          <c:spPr>
            <a:solidFill>
              <a:schemeClr val="accent4"/>
            </a:solidFill>
            <a:ln>
              <a:noFill/>
            </a:ln>
            <a:effectLst/>
          </c:spPr>
          <c:invertIfNegative val="0"/>
          <c:cat>
            <c:numRef>
              <c:f>NMFS!$B$1:$D$1</c:f>
              <c:numCache>
                <c:formatCode>General</c:formatCode>
                <c:ptCount val="3"/>
                <c:pt idx="0">
                  <c:v>2008</c:v>
                </c:pt>
                <c:pt idx="1">
                  <c:v>2009</c:v>
                </c:pt>
                <c:pt idx="2">
                  <c:v>2010</c:v>
                </c:pt>
              </c:numCache>
            </c:numRef>
          </c:cat>
          <c:val>
            <c:numRef>
              <c:f>NMFS!$B$5:$D$5</c:f>
              <c:numCache>
                <c:formatCode>_(* #,##0_);_(* \(#,##0\);_(* "-"??_);_(@_)</c:formatCode>
                <c:ptCount val="3"/>
                <c:pt idx="0">
                  <c:v>0</c:v>
                </c:pt>
                <c:pt idx="1">
                  <c:v>0</c:v>
                </c:pt>
                <c:pt idx="2">
                  <c:v>0</c:v>
                </c:pt>
              </c:numCache>
            </c:numRef>
          </c:val>
          <c:extLst>
            <c:ext xmlns:c16="http://schemas.microsoft.com/office/drawing/2014/chart" uri="{C3380CC4-5D6E-409C-BE32-E72D297353CC}">
              <c16:uniqueId val="{00000006-1915-4C16-98BC-51AB1AC89B4D}"/>
            </c:ext>
          </c:extLst>
        </c:ser>
        <c:ser>
          <c:idx val="4"/>
          <c:order val="7"/>
          <c:tx>
            <c:strRef>
              <c:f>NMFS!$A$6</c:f>
              <c:strCache>
                <c:ptCount val="1"/>
                <c:pt idx="0">
                  <c:v>Cucurbits</c:v>
                </c:pt>
              </c:strCache>
            </c:strRef>
          </c:tx>
          <c:spPr>
            <a:solidFill>
              <a:schemeClr val="accent5"/>
            </a:solidFill>
            <a:ln>
              <a:noFill/>
            </a:ln>
            <a:effectLst/>
          </c:spPr>
          <c:invertIfNegative val="0"/>
          <c:cat>
            <c:numRef>
              <c:f>NMFS!$B$1:$D$1</c:f>
              <c:numCache>
                <c:formatCode>General</c:formatCode>
                <c:ptCount val="3"/>
                <c:pt idx="0">
                  <c:v>2008</c:v>
                </c:pt>
                <c:pt idx="1">
                  <c:v>2009</c:v>
                </c:pt>
                <c:pt idx="2">
                  <c:v>2010</c:v>
                </c:pt>
              </c:numCache>
            </c:numRef>
          </c:cat>
          <c:val>
            <c:numRef>
              <c:f>NMFS!$B$6:$D$6</c:f>
              <c:numCache>
                <c:formatCode>_(* #,##0_);_(* \(#,##0\);_(* "-"??_);_(@_)</c:formatCode>
                <c:ptCount val="3"/>
                <c:pt idx="0">
                  <c:v>1280</c:v>
                </c:pt>
                <c:pt idx="1">
                  <c:v>480</c:v>
                </c:pt>
                <c:pt idx="2">
                  <c:v>1120</c:v>
                </c:pt>
              </c:numCache>
            </c:numRef>
          </c:val>
          <c:extLst>
            <c:ext xmlns:c16="http://schemas.microsoft.com/office/drawing/2014/chart" uri="{C3380CC4-5D6E-409C-BE32-E72D297353CC}">
              <c16:uniqueId val="{00000007-1915-4C16-98BC-51AB1AC89B4D}"/>
            </c:ext>
          </c:extLst>
        </c:ser>
        <c:ser>
          <c:idx val="5"/>
          <c:order val="8"/>
          <c:tx>
            <c:strRef>
              <c:f>NMFS!$A$7</c:f>
              <c:strCache>
                <c:ptCount val="1"/>
                <c:pt idx="0">
                  <c:v>Dry Beans</c:v>
                </c:pt>
              </c:strCache>
            </c:strRef>
          </c:tx>
          <c:spPr>
            <a:solidFill>
              <a:schemeClr val="accent6"/>
            </a:solidFill>
            <a:ln>
              <a:noFill/>
            </a:ln>
            <a:effectLst/>
          </c:spPr>
          <c:invertIfNegative val="0"/>
          <c:cat>
            <c:numRef>
              <c:f>NMFS!$B$1:$D$1</c:f>
              <c:numCache>
                <c:formatCode>General</c:formatCode>
                <c:ptCount val="3"/>
                <c:pt idx="0">
                  <c:v>2008</c:v>
                </c:pt>
                <c:pt idx="1">
                  <c:v>2009</c:v>
                </c:pt>
                <c:pt idx="2">
                  <c:v>2010</c:v>
                </c:pt>
              </c:numCache>
            </c:numRef>
          </c:cat>
          <c:val>
            <c:numRef>
              <c:f>NMFS!$B$7:$D$7</c:f>
              <c:numCache>
                <c:formatCode>_(* #,##0_);_(* \(#,##0\);_(* "-"??_);_(@_)</c:formatCode>
                <c:ptCount val="3"/>
                <c:pt idx="0">
                  <c:v>80</c:v>
                </c:pt>
                <c:pt idx="1">
                  <c:v>160</c:v>
                </c:pt>
                <c:pt idx="2">
                  <c:v>680</c:v>
                </c:pt>
              </c:numCache>
            </c:numRef>
          </c:val>
          <c:extLst>
            <c:ext xmlns:c16="http://schemas.microsoft.com/office/drawing/2014/chart" uri="{C3380CC4-5D6E-409C-BE32-E72D297353CC}">
              <c16:uniqueId val="{00000008-1915-4C16-98BC-51AB1AC89B4D}"/>
            </c:ext>
          </c:extLst>
        </c:ser>
        <c:ser>
          <c:idx val="6"/>
          <c:order val="9"/>
          <c:tx>
            <c:strRef>
              <c:f>NMFS!$A$8</c:f>
              <c:strCache>
                <c:ptCount val="1"/>
                <c:pt idx="0">
                  <c:v>Grain</c:v>
                </c:pt>
              </c:strCache>
            </c:strRef>
          </c:tx>
          <c:spPr>
            <a:solidFill>
              <a:schemeClr val="accent1">
                <a:lumMod val="60000"/>
              </a:schemeClr>
            </a:solidFill>
            <a:ln>
              <a:noFill/>
            </a:ln>
            <a:effectLst/>
          </c:spPr>
          <c:invertIfNegative val="0"/>
          <c:cat>
            <c:numRef>
              <c:f>NMFS!$B$1:$D$1</c:f>
              <c:numCache>
                <c:formatCode>General</c:formatCode>
                <c:ptCount val="3"/>
                <c:pt idx="0">
                  <c:v>2008</c:v>
                </c:pt>
                <c:pt idx="1">
                  <c:v>2009</c:v>
                </c:pt>
                <c:pt idx="2">
                  <c:v>2010</c:v>
                </c:pt>
              </c:numCache>
            </c:numRef>
          </c:cat>
          <c:val>
            <c:numRef>
              <c:f>NMFS!$B$8:$D$8</c:f>
              <c:numCache>
                <c:formatCode>General</c:formatCode>
                <c:ptCount val="3"/>
                <c:pt idx="0" formatCode="_(* #,##0_);_(* \(#,##0\);_(* &quot;-&quot;??_);_(@_)">
                  <c:v>160</c:v>
                </c:pt>
                <c:pt idx="1">
                  <c:v>200</c:v>
                </c:pt>
                <c:pt idx="2">
                  <c:v>280</c:v>
                </c:pt>
              </c:numCache>
            </c:numRef>
          </c:val>
          <c:extLst>
            <c:ext xmlns:c16="http://schemas.microsoft.com/office/drawing/2014/chart" uri="{C3380CC4-5D6E-409C-BE32-E72D297353CC}">
              <c16:uniqueId val="{00000009-1915-4C16-98BC-51AB1AC89B4D}"/>
            </c:ext>
          </c:extLst>
        </c:ser>
        <c:ser>
          <c:idx val="7"/>
          <c:order val="10"/>
          <c:tx>
            <c:strRef>
              <c:f>NMFS!$A$9</c:f>
              <c:strCache>
                <c:ptCount val="1"/>
                <c:pt idx="0">
                  <c:v>Onion And Garlic (including incentives)</c:v>
                </c:pt>
              </c:strCache>
            </c:strRef>
          </c:tx>
          <c:spPr>
            <a:solidFill>
              <a:schemeClr val="accent2">
                <a:lumMod val="60000"/>
              </a:schemeClr>
            </a:solidFill>
            <a:ln>
              <a:noFill/>
            </a:ln>
            <a:effectLst/>
          </c:spPr>
          <c:invertIfNegative val="0"/>
          <c:cat>
            <c:numRef>
              <c:f>NMFS!$B$1:$D$1</c:f>
              <c:numCache>
                <c:formatCode>General</c:formatCode>
                <c:ptCount val="3"/>
                <c:pt idx="0">
                  <c:v>2008</c:v>
                </c:pt>
                <c:pt idx="1">
                  <c:v>2009</c:v>
                </c:pt>
                <c:pt idx="2">
                  <c:v>2010</c:v>
                </c:pt>
              </c:numCache>
            </c:numRef>
          </c:cat>
          <c:val>
            <c:numRef>
              <c:f>NMFS!$B$9:$D$9</c:f>
              <c:numCache>
                <c:formatCode>General</c:formatCode>
                <c:ptCount val="3"/>
                <c:pt idx="0" formatCode="_(* #,##0_);_(* \(#,##0\);_(* &quot;-&quot;??_);_(@_)">
                  <c:v>0</c:v>
                </c:pt>
                <c:pt idx="1">
                  <c:v>0</c:v>
                </c:pt>
                <c:pt idx="2">
                  <c:v>0</c:v>
                </c:pt>
              </c:numCache>
            </c:numRef>
          </c:val>
          <c:extLst>
            <c:ext xmlns:c16="http://schemas.microsoft.com/office/drawing/2014/chart" uri="{C3380CC4-5D6E-409C-BE32-E72D297353CC}">
              <c16:uniqueId val="{0000000A-1915-4C16-98BC-51AB1AC89B4D}"/>
            </c:ext>
          </c:extLst>
        </c:ser>
        <c:ser>
          <c:idx val="9"/>
          <c:order val="11"/>
          <c:tx>
            <c:strRef>
              <c:f>NMFS!$A$11</c:f>
              <c:strCache>
                <c:ptCount val="1"/>
                <c:pt idx="0">
                  <c:v>Other Field</c:v>
                </c:pt>
              </c:strCache>
            </c:strRef>
          </c:tx>
          <c:spPr>
            <a:solidFill>
              <a:schemeClr val="accent4">
                <a:lumMod val="60000"/>
              </a:schemeClr>
            </a:solidFill>
            <a:ln>
              <a:noFill/>
            </a:ln>
            <a:effectLst/>
          </c:spPr>
          <c:invertIfNegative val="0"/>
          <c:cat>
            <c:numRef>
              <c:f>NMFS!$B$1:$D$1</c:f>
              <c:numCache>
                <c:formatCode>General</c:formatCode>
                <c:ptCount val="3"/>
                <c:pt idx="0">
                  <c:v>2008</c:v>
                </c:pt>
                <c:pt idx="1">
                  <c:v>2009</c:v>
                </c:pt>
                <c:pt idx="2">
                  <c:v>2010</c:v>
                </c:pt>
              </c:numCache>
            </c:numRef>
          </c:cat>
          <c:val>
            <c:numRef>
              <c:f>NMFS!$B$11:$D$11</c:f>
              <c:numCache>
                <c:formatCode>General</c:formatCode>
                <c:ptCount val="3"/>
                <c:pt idx="0" formatCode="_(* #,##0_);_(* \(#,##0\);_(* &quot;-&quot;??_);_(@_)">
                  <c:v>31728.27319</c:v>
                </c:pt>
                <c:pt idx="1">
                  <c:v>23120</c:v>
                </c:pt>
                <c:pt idx="2">
                  <c:v>20460.179339999999</c:v>
                </c:pt>
              </c:numCache>
            </c:numRef>
          </c:val>
          <c:extLst>
            <c:ext xmlns:c16="http://schemas.microsoft.com/office/drawing/2014/chart" uri="{C3380CC4-5D6E-409C-BE32-E72D297353CC}">
              <c16:uniqueId val="{0000000B-1915-4C16-98BC-51AB1AC89B4D}"/>
            </c:ext>
          </c:extLst>
        </c:ser>
        <c:ser>
          <c:idx val="10"/>
          <c:order val="12"/>
          <c:tx>
            <c:strRef>
              <c:f>NMFS!$A$12</c:f>
              <c:strCache>
                <c:ptCount val="1"/>
                <c:pt idx="0">
                  <c:v>Other Truck</c:v>
                </c:pt>
              </c:strCache>
            </c:strRef>
          </c:tx>
          <c:spPr>
            <a:solidFill>
              <a:schemeClr val="accent5">
                <a:lumMod val="60000"/>
              </a:schemeClr>
            </a:solidFill>
            <a:ln>
              <a:noFill/>
            </a:ln>
            <a:effectLst/>
          </c:spPr>
          <c:invertIfNegative val="0"/>
          <c:cat>
            <c:numRef>
              <c:f>NMFS!$B$1:$D$1</c:f>
              <c:numCache>
                <c:formatCode>General</c:formatCode>
                <c:ptCount val="3"/>
                <c:pt idx="0">
                  <c:v>2008</c:v>
                </c:pt>
                <c:pt idx="1">
                  <c:v>2009</c:v>
                </c:pt>
                <c:pt idx="2">
                  <c:v>2010</c:v>
                </c:pt>
              </c:numCache>
            </c:numRef>
          </c:cat>
          <c:val>
            <c:numRef>
              <c:f>NMFS!$B$12:$D$12</c:f>
              <c:numCache>
                <c:formatCode>General</c:formatCode>
                <c:ptCount val="3"/>
                <c:pt idx="0" formatCode="_(* #,##0_);_(* \(#,##0\);_(* &quot;-&quot;??_);_(@_)">
                  <c:v>1280</c:v>
                </c:pt>
                <c:pt idx="1">
                  <c:v>1880</c:v>
                </c:pt>
                <c:pt idx="2">
                  <c:v>4840</c:v>
                </c:pt>
              </c:numCache>
            </c:numRef>
          </c:val>
          <c:extLst>
            <c:ext xmlns:c16="http://schemas.microsoft.com/office/drawing/2014/chart" uri="{C3380CC4-5D6E-409C-BE32-E72D297353CC}">
              <c16:uniqueId val="{0000000C-1915-4C16-98BC-51AB1AC89B4D}"/>
            </c:ext>
          </c:extLst>
        </c:ser>
        <c:ser>
          <c:idx val="11"/>
          <c:order val="13"/>
          <c:tx>
            <c:strRef>
              <c:f>NMFS!$A$13</c:f>
              <c:strCache>
                <c:ptCount val="1"/>
                <c:pt idx="0">
                  <c:v>Pasture (Sorghum Silage)</c:v>
                </c:pt>
              </c:strCache>
            </c:strRef>
          </c:tx>
          <c:spPr>
            <a:solidFill>
              <a:schemeClr val="accent6">
                <a:lumMod val="60000"/>
              </a:schemeClr>
            </a:solidFill>
            <a:ln>
              <a:noFill/>
            </a:ln>
            <a:effectLst/>
          </c:spPr>
          <c:invertIfNegative val="0"/>
          <c:cat>
            <c:numRef>
              <c:f>NMFS!$B$1:$D$1</c:f>
              <c:numCache>
                <c:formatCode>General</c:formatCode>
                <c:ptCount val="3"/>
                <c:pt idx="0">
                  <c:v>2008</c:v>
                </c:pt>
                <c:pt idx="1">
                  <c:v>2009</c:v>
                </c:pt>
                <c:pt idx="2">
                  <c:v>2010</c:v>
                </c:pt>
              </c:numCache>
            </c:numRef>
          </c:cat>
          <c:val>
            <c:numRef>
              <c:f>NMFS!$B$13:$D$13</c:f>
              <c:numCache>
                <c:formatCode>General</c:formatCode>
                <c:ptCount val="3"/>
                <c:pt idx="0" formatCode="_(* #,##0_);_(* \(#,##0\);_(* &quot;-&quot;??_);_(@_)">
                  <c:v>3200</c:v>
                </c:pt>
                <c:pt idx="1">
                  <c:v>3080</c:v>
                </c:pt>
                <c:pt idx="2">
                  <c:v>2920</c:v>
                </c:pt>
              </c:numCache>
            </c:numRef>
          </c:val>
          <c:extLst>
            <c:ext xmlns:c16="http://schemas.microsoft.com/office/drawing/2014/chart" uri="{C3380CC4-5D6E-409C-BE32-E72D297353CC}">
              <c16:uniqueId val="{0000000D-1915-4C16-98BC-51AB1AC89B4D}"/>
            </c:ext>
          </c:extLst>
        </c:ser>
        <c:ser>
          <c:idx val="12"/>
          <c:order val="14"/>
          <c:tx>
            <c:strRef>
              <c:f>NMFS!$A$14</c:f>
              <c:strCache>
                <c:ptCount val="1"/>
                <c:pt idx="0">
                  <c:v>Rice</c:v>
                </c:pt>
              </c:strCache>
            </c:strRef>
          </c:tx>
          <c:spPr>
            <a:solidFill>
              <a:schemeClr val="accent1">
                <a:lumMod val="80000"/>
                <a:lumOff val="20000"/>
              </a:schemeClr>
            </a:solidFill>
            <a:ln>
              <a:noFill/>
            </a:ln>
            <a:effectLst/>
          </c:spPr>
          <c:invertIfNegative val="0"/>
          <c:cat>
            <c:numRef>
              <c:f>NMFS!$B$1:$D$1</c:f>
              <c:numCache>
                <c:formatCode>General</c:formatCode>
                <c:ptCount val="3"/>
                <c:pt idx="0">
                  <c:v>2008</c:v>
                </c:pt>
                <c:pt idx="1">
                  <c:v>2009</c:v>
                </c:pt>
                <c:pt idx="2">
                  <c:v>2010</c:v>
                </c:pt>
              </c:numCache>
            </c:numRef>
          </c:cat>
          <c:val>
            <c:numRef>
              <c:f>NMFS!$B$14:$D$14</c:f>
              <c:numCache>
                <c:formatCode>General</c:formatCode>
                <c:ptCount val="3"/>
                <c:pt idx="0" formatCode="_(* #,##0_);_(* \(#,##0\);_(* &quot;-&quot;??_);_(@_)">
                  <c:v>0</c:v>
                </c:pt>
                <c:pt idx="1">
                  <c:v>0</c:v>
                </c:pt>
                <c:pt idx="2">
                  <c:v>0</c:v>
                </c:pt>
              </c:numCache>
            </c:numRef>
          </c:val>
          <c:extLst>
            <c:ext xmlns:c16="http://schemas.microsoft.com/office/drawing/2014/chart" uri="{C3380CC4-5D6E-409C-BE32-E72D297353CC}">
              <c16:uniqueId val="{0000000E-1915-4C16-98BC-51AB1AC89B4D}"/>
            </c:ext>
          </c:extLst>
        </c:ser>
        <c:ser>
          <c:idx val="13"/>
          <c:order val="15"/>
          <c:tx>
            <c:strRef>
              <c:f>NMFS!$A$15</c:f>
              <c:strCache>
                <c:ptCount val="1"/>
                <c:pt idx="0">
                  <c:v>Safflower</c:v>
                </c:pt>
              </c:strCache>
            </c:strRef>
          </c:tx>
          <c:spPr>
            <a:solidFill>
              <a:schemeClr val="accent2">
                <a:lumMod val="80000"/>
                <a:lumOff val="20000"/>
              </a:schemeClr>
            </a:solidFill>
            <a:ln>
              <a:noFill/>
            </a:ln>
            <a:effectLst/>
          </c:spPr>
          <c:invertIfNegative val="0"/>
          <c:cat>
            <c:numRef>
              <c:f>NMFS!$B$1:$D$1</c:f>
              <c:numCache>
                <c:formatCode>General</c:formatCode>
                <c:ptCount val="3"/>
                <c:pt idx="0">
                  <c:v>2008</c:v>
                </c:pt>
                <c:pt idx="1">
                  <c:v>2009</c:v>
                </c:pt>
                <c:pt idx="2">
                  <c:v>2010</c:v>
                </c:pt>
              </c:numCache>
            </c:numRef>
          </c:cat>
          <c:val>
            <c:numRef>
              <c:f>NMFS!$B$15:$D$15</c:f>
              <c:numCache>
                <c:formatCode>General</c:formatCode>
                <c:ptCount val="3"/>
                <c:pt idx="0" formatCode="_(* #,##0_);_(* \(#,##0\);_(* &quot;-&quot;??_);_(@_)">
                  <c:v>0</c:v>
                </c:pt>
                <c:pt idx="1">
                  <c:v>0</c:v>
                </c:pt>
                <c:pt idx="2">
                  <c:v>0</c:v>
                </c:pt>
              </c:numCache>
            </c:numRef>
          </c:val>
          <c:extLst>
            <c:ext xmlns:c16="http://schemas.microsoft.com/office/drawing/2014/chart" uri="{C3380CC4-5D6E-409C-BE32-E72D297353CC}">
              <c16:uniqueId val="{0000000F-1915-4C16-98BC-51AB1AC89B4D}"/>
            </c:ext>
          </c:extLst>
        </c:ser>
        <c:ser>
          <c:idx val="15"/>
          <c:order val="16"/>
          <c:tx>
            <c:strRef>
              <c:f>NMFS!$A$17</c:f>
              <c:strCache>
                <c:ptCount val="1"/>
                <c:pt idx="0">
                  <c:v>Sugar Beets</c:v>
                </c:pt>
              </c:strCache>
            </c:strRef>
          </c:tx>
          <c:spPr>
            <a:solidFill>
              <a:schemeClr val="accent4">
                <a:lumMod val="80000"/>
                <a:lumOff val="20000"/>
              </a:schemeClr>
            </a:solidFill>
            <a:ln>
              <a:noFill/>
            </a:ln>
            <a:effectLst/>
          </c:spPr>
          <c:invertIfNegative val="0"/>
          <c:cat>
            <c:numRef>
              <c:f>NMFS!$B$1:$D$1</c:f>
              <c:numCache>
                <c:formatCode>General</c:formatCode>
                <c:ptCount val="3"/>
                <c:pt idx="0">
                  <c:v>2008</c:v>
                </c:pt>
                <c:pt idx="1">
                  <c:v>2009</c:v>
                </c:pt>
                <c:pt idx="2">
                  <c:v>2010</c:v>
                </c:pt>
              </c:numCache>
            </c:numRef>
          </c:cat>
          <c:val>
            <c:numRef>
              <c:f>NMFS!$B$17:$D$17</c:f>
              <c:numCache>
                <c:formatCode>General</c:formatCode>
                <c:ptCount val="3"/>
                <c:pt idx="0" formatCode="_(* #,##0_);_(* \(#,##0\);_(* &quot;-&quot;??_);_(@_)">
                  <c:v>0</c:v>
                </c:pt>
                <c:pt idx="1">
                  <c:v>0</c:v>
                </c:pt>
                <c:pt idx="2">
                  <c:v>0</c:v>
                </c:pt>
              </c:numCache>
            </c:numRef>
          </c:val>
          <c:extLst>
            <c:ext xmlns:c16="http://schemas.microsoft.com/office/drawing/2014/chart" uri="{C3380CC4-5D6E-409C-BE32-E72D297353CC}">
              <c16:uniqueId val="{00000010-1915-4C16-98BC-51AB1AC89B4D}"/>
            </c:ext>
          </c:extLst>
        </c:ser>
        <c:ser>
          <c:idx val="16"/>
          <c:order val="17"/>
          <c:tx>
            <c:strRef>
              <c:f>NMFS!$A$18</c:f>
              <c:strCache>
                <c:ptCount val="1"/>
                <c:pt idx="0">
                  <c:v>Tomato, Fresh</c:v>
                </c:pt>
              </c:strCache>
            </c:strRef>
          </c:tx>
          <c:spPr>
            <a:solidFill>
              <a:schemeClr val="accent5">
                <a:lumMod val="80000"/>
                <a:lumOff val="20000"/>
              </a:schemeClr>
            </a:solidFill>
            <a:ln>
              <a:noFill/>
            </a:ln>
            <a:effectLst/>
          </c:spPr>
          <c:invertIfNegative val="0"/>
          <c:cat>
            <c:numRef>
              <c:f>NMFS!$B$1:$D$1</c:f>
              <c:numCache>
                <c:formatCode>General</c:formatCode>
                <c:ptCount val="3"/>
                <c:pt idx="0">
                  <c:v>2008</c:v>
                </c:pt>
                <c:pt idx="1">
                  <c:v>2009</c:v>
                </c:pt>
                <c:pt idx="2">
                  <c:v>2010</c:v>
                </c:pt>
              </c:numCache>
            </c:numRef>
          </c:cat>
          <c:val>
            <c:numRef>
              <c:f>NMFS!$B$18:$D$18</c:f>
              <c:numCache>
                <c:formatCode>General</c:formatCode>
                <c:ptCount val="3"/>
                <c:pt idx="0" formatCode="_(* #,##0_);_(* \(#,##0\);_(* &quot;-&quot;??_);_(@_)">
                  <c:v>80</c:v>
                </c:pt>
                <c:pt idx="1">
                  <c:v>200</c:v>
                </c:pt>
                <c:pt idx="2">
                  <c:v>240</c:v>
                </c:pt>
              </c:numCache>
            </c:numRef>
          </c:val>
          <c:extLst>
            <c:ext xmlns:c16="http://schemas.microsoft.com/office/drawing/2014/chart" uri="{C3380CC4-5D6E-409C-BE32-E72D297353CC}">
              <c16:uniqueId val="{00000011-1915-4C16-98BC-51AB1AC89B4D}"/>
            </c:ext>
          </c:extLst>
        </c:ser>
        <c:ser>
          <c:idx val="17"/>
          <c:order val="18"/>
          <c:tx>
            <c:strRef>
              <c:f>NMFS!$A$19</c:f>
              <c:strCache>
                <c:ptCount val="1"/>
                <c:pt idx="0">
                  <c:v>Tomato, Processing</c:v>
                </c:pt>
              </c:strCache>
            </c:strRef>
          </c:tx>
          <c:spPr>
            <a:solidFill>
              <a:schemeClr val="accent6">
                <a:lumMod val="80000"/>
                <a:lumOff val="20000"/>
              </a:schemeClr>
            </a:solidFill>
            <a:ln>
              <a:noFill/>
            </a:ln>
            <a:effectLst/>
          </c:spPr>
          <c:invertIfNegative val="0"/>
          <c:cat>
            <c:numRef>
              <c:f>NMFS!$B$1:$D$1</c:f>
              <c:numCache>
                <c:formatCode>General</c:formatCode>
                <c:ptCount val="3"/>
                <c:pt idx="0">
                  <c:v>2008</c:v>
                </c:pt>
                <c:pt idx="1">
                  <c:v>2009</c:v>
                </c:pt>
                <c:pt idx="2">
                  <c:v>2010</c:v>
                </c:pt>
              </c:numCache>
            </c:numRef>
          </c:cat>
          <c:val>
            <c:numRef>
              <c:f>NMFS!$B$19:$D$19</c:f>
              <c:numCache>
                <c:formatCode>General</c:formatCode>
                <c:ptCount val="3"/>
                <c:pt idx="0" formatCode="_(* #,##0_);_(* \(#,##0\);_(* &quot;-&quot;??_);_(@_)">
                  <c:v>800</c:v>
                </c:pt>
                <c:pt idx="1">
                  <c:v>1120</c:v>
                </c:pt>
                <c:pt idx="2">
                  <c:v>0</c:v>
                </c:pt>
              </c:numCache>
            </c:numRef>
          </c:val>
          <c:extLst>
            <c:ext xmlns:c16="http://schemas.microsoft.com/office/drawing/2014/chart" uri="{C3380CC4-5D6E-409C-BE32-E72D297353CC}">
              <c16:uniqueId val="{00000012-1915-4C16-98BC-51AB1AC89B4D}"/>
            </c:ext>
          </c:extLst>
        </c:ser>
        <c:dLbls>
          <c:showLegendKey val="0"/>
          <c:showVal val="0"/>
          <c:showCatName val="0"/>
          <c:showSerName val="0"/>
          <c:showPercent val="0"/>
          <c:showBubbleSize val="0"/>
        </c:dLbls>
        <c:gapWidth val="150"/>
        <c:overlap val="100"/>
        <c:axId val="467700368"/>
        <c:axId val="467697744"/>
      </c:barChart>
      <c:catAx>
        <c:axId val="467700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697744"/>
        <c:crosses val="autoZero"/>
        <c:auto val="1"/>
        <c:lblAlgn val="ctr"/>
        <c:lblOffset val="100"/>
        <c:noMultiLvlLbl val="0"/>
      </c:catAx>
      <c:valAx>
        <c:axId val="467697744"/>
        <c:scaling>
          <c:orientation val="minMax"/>
          <c:max val="250000"/>
        </c:scaling>
        <c:delete val="0"/>
        <c:axPos val="b"/>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770036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Losses</a:t>
            </a:r>
            <a:r>
              <a:rPr lang="en-US" sz="1600" baseline="0" dirty="0">
                <a:solidFill>
                  <a:schemeClr val="tx1"/>
                </a:solidFill>
              </a:rPr>
              <a:t> in Agricultural Revenue</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466116106788427"/>
          <c:y val="0.18615155898396107"/>
          <c:w val="0.87906664958300329"/>
          <c:h val="0.56660672897746256"/>
        </c:manualLayout>
      </c:layout>
      <c:lineChart>
        <c:grouping val="standard"/>
        <c:varyColors val="0"/>
        <c:ser>
          <c:idx val="0"/>
          <c:order val="0"/>
          <c:tx>
            <c:strRef>
              <c:f>'Ag Damage Valuation'!$N$17</c:f>
              <c:strCache>
                <c:ptCount val="1"/>
                <c:pt idx="0">
                  <c:v>NMFS</c:v>
                </c:pt>
              </c:strCache>
            </c:strRef>
          </c:tx>
          <c:spPr>
            <a:ln w="28575" cap="rnd">
              <a:solidFill>
                <a:srgbClr val="00B050"/>
              </a:solidFill>
              <a:round/>
            </a:ln>
            <a:effectLst/>
          </c:spPr>
          <c:marker>
            <c:symbol val="none"/>
          </c:marker>
          <c:cat>
            <c:numRef>
              <c:f>'Ag Damage Valuation'!$B$18:$B$32</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'Ag Damage Valuation'!$N$18:$N$32</c:f>
              <c:numCache>
                <c:formatCode>"$"#,##0_);[Red]\("$"#,##0\)</c:formatCode>
                <c:ptCount val="15"/>
                <c:pt idx="0">
                  <c:v>0</c:v>
                </c:pt>
                <c:pt idx="1">
                  <c:v>3.891488699999988</c:v>
                </c:pt>
                <c:pt idx="2">
                  <c:v>18.181461099999993</c:v>
                </c:pt>
                <c:pt idx="3">
                  <c:v>54.098169400000003</c:v>
                </c:pt>
                <c:pt idx="4">
                  <c:v>9.4348200000000002</c:v>
                </c:pt>
                <c:pt idx="5">
                  <c:v>9.9356894499999875</c:v>
                </c:pt>
                <c:pt idx="6">
                  <c:v>10.382900849999993</c:v>
                </c:pt>
                <c:pt idx="7">
                  <c:v>38.572209900000033</c:v>
                </c:pt>
                <c:pt idx="8">
                  <c:v>58.490477300000009</c:v>
                </c:pt>
                <c:pt idx="9">
                  <c:v>31.950991950000017</c:v>
                </c:pt>
                <c:pt idx="10">
                  <c:v>12.864675390000016</c:v>
                </c:pt>
                <c:pt idx="11">
                  <c:v>14.467625689999998</c:v>
                </c:pt>
                <c:pt idx="12">
                  <c:v>20.955264920000015</c:v>
                </c:pt>
                <c:pt idx="13">
                  <c:v>67.550807590000019</c:v>
                </c:pt>
                <c:pt idx="14">
                  <c:v>63.200210200000015</c:v>
                </c:pt>
              </c:numCache>
            </c:numRef>
          </c:val>
          <c:smooth val="0"/>
          <c:extLst>
            <c:ext xmlns:c16="http://schemas.microsoft.com/office/drawing/2014/chart" uri="{C3380CC4-5D6E-409C-BE32-E72D297353CC}">
              <c16:uniqueId val="{00000000-63B6-1342-8556-F75E01C07F38}"/>
            </c:ext>
          </c:extLst>
        </c:ser>
        <c:ser>
          <c:idx val="1"/>
          <c:order val="1"/>
          <c:tx>
            <c:strRef>
              <c:f>'Ag Damage Valuation'!$O$17</c:f>
              <c:strCache>
                <c:ptCount val="1"/>
                <c:pt idx="0">
                  <c:v>USFWS</c:v>
                </c:pt>
              </c:strCache>
            </c:strRef>
          </c:tx>
          <c:spPr>
            <a:ln w="28575" cap="rnd">
              <a:solidFill>
                <a:srgbClr val="C00000"/>
              </a:solidFill>
              <a:round/>
            </a:ln>
            <a:effectLst/>
          </c:spPr>
          <c:marker>
            <c:symbol val="none"/>
          </c:marker>
          <c:cat>
            <c:numRef>
              <c:f>'Ag Damage Valuation'!$B$18:$B$32</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'Ag Damage Valuation'!$O$18:$O$32</c:f>
              <c:numCache>
                <c:formatCode>"$"#,##0_);[Red]\("$"#,##0\)</c:formatCode>
                <c:ptCount val="15"/>
                <c:pt idx="0">
                  <c:v>0</c:v>
                </c:pt>
                <c:pt idx="1">
                  <c:v>11.178974400000007</c:v>
                </c:pt>
                <c:pt idx="2">
                  <c:v>21.643406400000007</c:v>
                </c:pt>
                <c:pt idx="3">
                  <c:v>76.538240899999991</c:v>
                </c:pt>
                <c:pt idx="4">
                  <c:v>10.79905414500001</c:v>
                </c:pt>
                <c:pt idx="5">
                  <c:v>10.92925839500001</c:v>
                </c:pt>
                <c:pt idx="6">
                  <c:v>11.421190935000032</c:v>
                </c:pt>
                <c:pt idx="7">
                  <c:v>4.9372176000000234</c:v>
                </c:pt>
                <c:pt idx="8">
                  <c:v>70.437307930000031</c:v>
                </c:pt>
                <c:pt idx="9">
                  <c:v>27.856433205000044</c:v>
                </c:pt>
                <c:pt idx="10">
                  <c:v>13.783580775000036</c:v>
                </c:pt>
                <c:pt idx="11">
                  <c:v>15.501027525000035</c:v>
                </c:pt>
                <c:pt idx="12">
                  <c:v>16.271850025000035</c:v>
                </c:pt>
                <c:pt idx="13">
                  <c:v>58.824892390000016</c:v>
                </c:pt>
                <c:pt idx="14">
                  <c:v>59.964259200000015</c:v>
                </c:pt>
              </c:numCache>
            </c:numRef>
          </c:val>
          <c:smooth val="0"/>
          <c:extLst>
            <c:ext xmlns:c16="http://schemas.microsoft.com/office/drawing/2014/chart" uri="{C3380CC4-5D6E-409C-BE32-E72D297353CC}">
              <c16:uniqueId val="{00000001-63B6-1342-8556-F75E01C07F38}"/>
            </c:ext>
          </c:extLst>
        </c:ser>
        <c:ser>
          <c:idx val="2"/>
          <c:order val="2"/>
          <c:tx>
            <c:strRef>
              <c:f>'Ag Damage Valuation'!$P$17</c:f>
              <c:strCache>
                <c:ptCount val="1"/>
                <c:pt idx="0">
                  <c:v>CDFW</c:v>
                </c:pt>
              </c:strCache>
            </c:strRef>
          </c:tx>
          <c:spPr>
            <a:ln w="28575" cap="rnd">
              <a:solidFill>
                <a:srgbClr val="FF9D00"/>
              </a:solidFill>
              <a:round/>
            </a:ln>
            <a:effectLst/>
          </c:spPr>
          <c:marker>
            <c:symbol val="none"/>
          </c:marker>
          <c:cat>
            <c:numRef>
              <c:f>'Ag Damage Valuation'!$B$18:$B$32</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'Ag Damage Valuation'!$P$18:$P$32</c:f>
              <c:numCache>
                <c:formatCode>"$"#,##0_);[Red]\("$"#,##0\)</c:formatCode>
                <c:ptCount val="15"/>
                <c:pt idx="0">
                  <c:v>0</c:v>
                </c:pt>
                <c:pt idx="1">
                  <c:v>11.178974400000007</c:v>
                </c:pt>
                <c:pt idx="2">
                  <c:v>0</c:v>
                </c:pt>
                <c:pt idx="3">
                  <c:v>0</c:v>
                </c:pt>
                <c:pt idx="4">
                  <c:v>1.0696389000000059</c:v>
                </c:pt>
                <c:pt idx="5">
                  <c:v>0</c:v>
                </c:pt>
                <c:pt idx="6">
                  <c:v>0</c:v>
                </c:pt>
                <c:pt idx="7">
                  <c:v>23.179714950000019</c:v>
                </c:pt>
                <c:pt idx="8">
                  <c:v>11.410831219999999</c:v>
                </c:pt>
                <c:pt idx="9">
                  <c:v>4.471241728799999</c:v>
                </c:pt>
                <c:pt idx="10">
                  <c:v>1.8378107700000108</c:v>
                </c:pt>
                <c:pt idx="11">
                  <c:v>2.0668036699999868</c:v>
                </c:pt>
                <c:pt idx="12">
                  <c:v>8.4697509199999867</c:v>
                </c:pt>
                <c:pt idx="13">
                  <c:v>83.070249290000021</c:v>
                </c:pt>
                <c:pt idx="14">
                  <c:v>79.886869890000014</c:v>
                </c:pt>
              </c:numCache>
            </c:numRef>
          </c:val>
          <c:smooth val="0"/>
          <c:extLst>
            <c:ext xmlns:c16="http://schemas.microsoft.com/office/drawing/2014/chart" uri="{C3380CC4-5D6E-409C-BE32-E72D297353CC}">
              <c16:uniqueId val="{00000002-63B6-1342-8556-F75E01C07F38}"/>
            </c:ext>
          </c:extLst>
        </c:ser>
        <c:dLbls>
          <c:showLegendKey val="0"/>
          <c:showVal val="0"/>
          <c:showCatName val="0"/>
          <c:showSerName val="0"/>
          <c:showPercent val="0"/>
          <c:showBubbleSize val="0"/>
        </c:dLbls>
        <c:smooth val="0"/>
        <c:axId val="1862640016"/>
        <c:axId val="1406246192"/>
      </c:lineChart>
      <c:catAx>
        <c:axId val="186264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406246192"/>
        <c:crosses val="autoZero"/>
        <c:auto val="1"/>
        <c:lblAlgn val="ctr"/>
        <c:lblOffset val="100"/>
        <c:noMultiLvlLbl val="0"/>
      </c:catAx>
      <c:valAx>
        <c:axId val="14062461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1"/>
        <c:majorTickMark val="none"/>
        <c:minorTickMark val="none"/>
        <c:tickLblPos val="nextTo"/>
        <c:spPr>
          <a:noFill/>
          <a:ln>
            <a:solidFill>
              <a:schemeClr val="bg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2640016"/>
        <c:crosses val="autoZero"/>
        <c:crossBetween val="between"/>
      </c:valAx>
      <c:spPr>
        <a:noFill/>
        <a:ln>
          <a:noFill/>
        </a:ln>
        <a:effectLst/>
      </c:spPr>
    </c:plotArea>
    <c:legend>
      <c:legendPos val="b"/>
      <c:layout>
        <c:manualLayout>
          <c:xMode val="edge"/>
          <c:yMode val="edge"/>
          <c:x val="0.85864161580394183"/>
          <c:y val="0.49431477083073927"/>
          <c:w val="0.13330836788892511"/>
          <c:h val="0.2267222340450686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Total agricultural damages 2001-2015</a:t>
            </a:r>
            <a:r>
              <a:rPr lang="en-US" baseline="0"/>
              <a:t> </a:t>
            </a:r>
            <a:r>
              <a:rPr lang="en-US"/>
              <a:t>($MM)</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'Ag Damage Valuation'!$F$57</c:f>
              <c:strCache>
                <c:ptCount val="1"/>
                <c:pt idx="0">
                  <c:v>Total agricultural damages across scenarios ($MM)</c:v>
                </c:pt>
              </c:strCache>
            </c:strRef>
          </c:tx>
          <c:spPr>
            <a:solidFill>
              <a:schemeClr val="accent1"/>
            </a:solidFill>
            <a:ln>
              <a:noFill/>
            </a:ln>
            <a:effectLst/>
          </c:spPr>
          <c:invertIfNegative val="0"/>
          <c:cat>
            <c:strRef>
              <c:f>'Ag Damage Valuation'!$G$49:$I$49</c:f>
              <c:strCache>
                <c:ptCount val="3"/>
                <c:pt idx="0">
                  <c:v>NMFS</c:v>
                </c:pt>
                <c:pt idx="1">
                  <c:v>USFWS</c:v>
                </c:pt>
                <c:pt idx="2">
                  <c:v>CDFW</c:v>
                </c:pt>
              </c:strCache>
            </c:strRef>
          </c:cat>
          <c:val>
            <c:numRef>
              <c:f>'Ag Damage Valuation'!$H$33:$J$33</c:f>
              <c:numCache>
                <c:formatCode>"$"#,##0_);[Red]\("$"#,##0\)</c:formatCode>
                <c:ptCount val="3"/>
                <c:pt idx="0">
                  <c:v>239.24243342519679</c:v>
                </c:pt>
                <c:pt idx="1">
                  <c:v>246.09406793063172</c:v>
                </c:pt>
                <c:pt idx="2">
                  <c:v>110.58482986826789</c:v>
                </c:pt>
              </c:numCache>
            </c:numRef>
          </c:val>
          <c:extLst>
            <c:ext xmlns:c16="http://schemas.microsoft.com/office/drawing/2014/chart" uri="{C3380CC4-5D6E-409C-BE32-E72D297353CC}">
              <c16:uniqueId val="{00000000-D247-1541-AF11-82D008785417}"/>
            </c:ext>
          </c:extLst>
        </c:ser>
        <c:dLbls>
          <c:showLegendKey val="0"/>
          <c:showVal val="0"/>
          <c:showCatName val="0"/>
          <c:showSerName val="0"/>
          <c:showPercent val="0"/>
          <c:showBubbleSize val="0"/>
        </c:dLbls>
        <c:gapWidth val="219"/>
        <c:overlap val="-27"/>
        <c:axId val="379455192"/>
        <c:axId val="379454208"/>
      </c:barChart>
      <c:catAx>
        <c:axId val="37945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79454208"/>
        <c:crosses val="autoZero"/>
        <c:auto val="1"/>
        <c:lblAlgn val="ctr"/>
        <c:lblOffset val="100"/>
        <c:noMultiLvlLbl val="0"/>
      </c:catAx>
      <c:valAx>
        <c:axId val="379454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400" dirty="0"/>
                  <a:t>$ Millions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7945519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Livestock Damages</a:t>
            </a:r>
          </a:p>
        </c:rich>
      </c:tx>
      <c:layout>
        <c:manualLayout>
          <c:xMode val="edge"/>
          <c:yMode val="edge"/>
          <c:x val="0.37936404290927056"/>
          <c:y val="5.7046979865771813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'MAIN_Indirect effects'!$K$173</c:f>
              <c:strCache>
                <c:ptCount val="1"/>
                <c:pt idx="0">
                  <c:v>NMFS</c:v>
                </c:pt>
              </c:strCache>
            </c:strRef>
          </c:tx>
          <c:spPr>
            <a:ln w="19050" cap="rnd">
              <a:solidFill>
                <a:srgbClr val="00B050"/>
              </a:solidFill>
              <a:round/>
            </a:ln>
            <a:effectLst/>
          </c:spPr>
          <c:marker>
            <c:symbol val="none"/>
          </c:marker>
          <c:xVal>
            <c:numRef>
              <c:f>'MAIN_Indirect effects'!$J$174:$J$188</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xVal>
          <c:yVal>
            <c:numRef>
              <c:f>'MAIN_Indirect effects'!$K$174:$K$188</c:f>
              <c:numCache>
                <c:formatCode>_(* #,##0_);_(* \(#,##0\);_(* "-"??_);_(@_)</c:formatCode>
                <c:ptCount val="15"/>
                <c:pt idx="0">
                  <c:v>0</c:v>
                </c:pt>
                <c:pt idx="1">
                  <c:v>1519725.422950983</c:v>
                </c:pt>
                <c:pt idx="2">
                  <c:v>16580512.919142425</c:v>
                </c:pt>
                <c:pt idx="3">
                  <c:v>34706607.95901978</c:v>
                </c:pt>
                <c:pt idx="4">
                  <c:v>218991.8953563571</c:v>
                </c:pt>
                <c:pt idx="5">
                  <c:v>0</c:v>
                </c:pt>
                <c:pt idx="6">
                  <c:v>0</c:v>
                </c:pt>
                <c:pt idx="7">
                  <c:v>23067647.792324185</c:v>
                </c:pt>
                <c:pt idx="8">
                  <c:v>20356517.603770614</c:v>
                </c:pt>
                <c:pt idx="9">
                  <c:v>14709801.273174465</c:v>
                </c:pt>
                <c:pt idx="10">
                  <c:v>0</c:v>
                </c:pt>
                <c:pt idx="11">
                  <c:v>0</c:v>
                </c:pt>
                <c:pt idx="12">
                  <c:v>3697731.495085299</c:v>
                </c:pt>
                <c:pt idx="13">
                  <c:v>53729933.290993959</c:v>
                </c:pt>
                <c:pt idx="14">
                  <c:v>23590573.230701536</c:v>
                </c:pt>
              </c:numCache>
            </c:numRef>
          </c:yVal>
          <c:smooth val="0"/>
          <c:extLst>
            <c:ext xmlns:c16="http://schemas.microsoft.com/office/drawing/2014/chart" uri="{C3380CC4-5D6E-409C-BE32-E72D297353CC}">
              <c16:uniqueId val="{00000000-BAA7-4A2F-9B3F-362D1ADA6FD8}"/>
            </c:ext>
          </c:extLst>
        </c:ser>
        <c:ser>
          <c:idx val="1"/>
          <c:order val="1"/>
          <c:tx>
            <c:strRef>
              <c:f>'MAIN_Indirect effects'!$L$173</c:f>
              <c:strCache>
                <c:ptCount val="1"/>
                <c:pt idx="0">
                  <c:v>USFWS</c:v>
                </c:pt>
              </c:strCache>
            </c:strRef>
          </c:tx>
          <c:spPr>
            <a:ln w="19050" cap="rnd">
              <a:solidFill>
                <a:srgbClr val="C00000"/>
              </a:solidFill>
              <a:round/>
            </a:ln>
            <a:effectLst/>
          </c:spPr>
          <c:marker>
            <c:symbol val="none"/>
          </c:marker>
          <c:xVal>
            <c:numRef>
              <c:f>'MAIN_Indirect effects'!$J$174:$J$188</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xVal>
          <c:yVal>
            <c:numRef>
              <c:f>'MAIN_Indirect effects'!$L$174:$L$188</c:f>
              <c:numCache>
                <c:formatCode>_(* #,##0_);_(* \(#,##0\);_(* "-"??_);_(@_)</c:formatCode>
                <c:ptCount val="15"/>
                <c:pt idx="0">
                  <c:v>0</c:v>
                </c:pt>
                <c:pt idx="1">
                  <c:v>2900969.7242180109</c:v>
                </c:pt>
                <c:pt idx="2">
                  <c:v>18525975.423344553</c:v>
                </c:pt>
                <c:pt idx="3">
                  <c:v>39199940.707268357</c:v>
                </c:pt>
                <c:pt idx="4">
                  <c:v>194659.4625389576</c:v>
                </c:pt>
                <c:pt idx="5">
                  <c:v>0</c:v>
                </c:pt>
                <c:pt idx="6">
                  <c:v>0</c:v>
                </c:pt>
                <c:pt idx="7">
                  <c:v>6190110.4614489079</c:v>
                </c:pt>
                <c:pt idx="8">
                  <c:v>22900208.6005373</c:v>
                </c:pt>
                <c:pt idx="9">
                  <c:v>10193870.472132981</c:v>
                </c:pt>
                <c:pt idx="10">
                  <c:v>0</c:v>
                </c:pt>
                <c:pt idx="11">
                  <c:v>0</c:v>
                </c:pt>
                <c:pt idx="12">
                  <c:v>456425.24805945158</c:v>
                </c:pt>
                <c:pt idx="13">
                  <c:v>47666956.726239085</c:v>
                </c:pt>
                <c:pt idx="14">
                  <c:v>22180251.98157686</c:v>
                </c:pt>
              </c:numCache>
            </c:numRef>
          </c:yVal>
          <c:smooth val="0"/>
          <c:extLst>
            <c:ext xmlns:c16="http://schemas.microsoft.com/office/drawing/2014/chart" uri="{C3380CC4-5D6E-409C-BE32-E72D297353CC}">
              <c16:uniqueId val="{00000001-BAA7-4A2F-9B3F-362D1ADA6FD8}"/>
            </c:ext>
          </c:extLst>
        </c:ser>
        <c:ser>
          <c:idx val="2"/>
          <c:order val="2"/>
          <c:tx>
            <c:strRef>
              <c:f>'MAIN_Indirect effects'!$M$173</c:f>
              <c:strCache>
                <c:ptCount val="1"/>
                <c:pt idx="0">
                  <c:v>CDFW</c:v>
                </c:pt>
              </c:strCache>
            </c:strRef>
          </c:tx>
          <c:spPr>
            <a:ln w="19050" cap="rnd">
              <a:solidFill>
                <a:srgbClr val="FF9D00"/>
              </a:solidFill>
              <a:round/>
            </a:ln>
            <a:effectLst/>
          </c:spPr>
          <c:marker>
            <c:symbol val="none"/>
          </c:marker>
          <c:xVal>
            <c:numRef>
              <c:f>'MAIN_Indirect effects'!$J$174:$J$188</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xVal>
          <c:yVal>
            <c:numRef>
              <c:f>'MAIN_Indirect effects'!$M$174:$M$188</c:f>
              <c:numCache>
                <c:formatCode>_(* #,##0_);_(* \(#,##0\);_(* "-"??_);_(@_)</c:formatCode>
                <c:ptCount val="15"/>
                <c:pt idx="0">
                  <c:v>0</c:v>
                </c:pt>
                <c:pt idx="1">
                  <c:v>0</c:v>
                </c:pt>
                <c:pt idx="2">
                  <c:v>0</c:v>
                </c:pt>
                <c:pt idx="3">
                  <c:v>0</c:v>
                </c:pt>
                <c:pt idx="4">
                  <c:v>0</c:v>
                </c:pt>
                <c:pt idx="5">
                  <c:v>0</c:v>
                </c:pt>
                <c:pt idx="6">
                  <c:v>0</c:v>
                </c:pt>
                <c:pt idx="7">
                  <c:v>15218165.357854843</c:v>
                </c:pt>
                <c:pt idx="8">
                  <c:v>4007019.0644037724</c:v>
                </c:pt>
                <c:pt idx="9">
                  <c:v>1620157.9391085505</c:v>
                </c:pt>
                <c:pt idx="10">
                  <c:v>0</c:v>
                </c:pt>
                <c:pt idx="11">
                  <c:v>0</c:v>
                </c:pt>
                <c:pt idx="12">
                  <c:v>3593701.2017303705</c:v>
                </c:pt>
                <c:pt idx="13">
                  <c:v>68374603.220066458</c:v>
                </c:pt>
                <c:pt idx="14">
                  <c:v>45008307.347052068</c:v>
                </c:pt>
              </c:numCache>
            </c:numRef>
          </c:yVal>
          <c:smooth val="0"/>
          <c:extLst>
            <c:ext xmlns:c16="http://schemas.microsoft.com/office/drawing/2014/chart" uri="{C3380CC4-5D6E-409C-BE32-E72D297353CC}">
              <c16:uniqueId val="{00000002-BAA7-4A2F-9B3F-362D1ADA6FD8}"/>
            </c:ext>
          </c:extLst>
        </c:ser>
        <c:dLbls>
          <c:showLegendKey val="0"/>
          <c:showVal val="0"/>
          <c:showCatName val="0"/>
          <c:showSerName val="0"/>
          <c:showPercent val="0"/>
          <c:showBubbleSize val="0"/>
        </c:dLbls>
        <c:axId val="443111136"/>
        <c:axId val="443113432"/>
      </c:scatterChart>
      <c:valAx>
        <c:axId val="44311113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43113432"/>
        <c:crosses val="autoZero"/>
        <c:crossBetween val="midCat"/>
      </c:valAx>
      <c:valAx>
        <c:axId val="443113432"/>
        <c:scaling>
          <c:orientation val="minMax"/>
        </c:scaling>
        <c:delete val="0"/>
        <c:axPos val="l"/>
        <c:numFmt formatCode="&quot;$&quot;#,##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4311113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0.17501</cdr:x>
      <cdr:y>0.49588</cdr:y>
    </cdr:from>
    <cdr:to>
      <cdr:x>0.81866</cdr:x>
      <cdr:y>0.62238</cdr:y>
    </cdr:to>
    <cdr:sp macro="" textlink="">
      <cdr:nvSpPr>
        <cdr:cNvPr id="2" name="Content Placeholder 3">
          <a:extLst xmlns:a="http://schemas.openxmlformats.org/drawingml/2006/main">
            <a:ext uri="{FF2B5EF4-FFF2-40B4-BE49-F238E27FC236}">
              <a16:creationId xmlns:a16="http://schemas.microsoft.com/office/drawing/2014/main" id="{36953909-A8E1-FF41-AAD3-816C40FE89B3}"/>
            </a:ext>
          </a:extLst>
        </cdr:cNvPr>
        <cdr:cNvSpPr txBox="1">
          <a:spLocks xmlns:a="http://schemas.openxmlformats.org/drawingml/2006/main"/>
        </cdr:cNvSpPr>
      </cdr:nvSpPr>
      <cdr:spPr>
        <a:xfrm xmlns:a="http://schemas.openxmlformats.org/drawingml/2006/main">
          <a:off x="1157828" y="2454520"/>
          <a:ext cx="4258248" cy="626128"/>
        </a:xfrm>
        <a:prstGeom xmlns:a="http://schemas.openxmlformats.org/drawingml/2006/main" prst="rect">
          <a:avLst/>
        </a:prstGeom>
      </cdr:spPr>
      <cdr:txBody>
        <a:bodyPr xmlns:a="http://schemas.openxmlformats.org/drawingml/2006/main" vert="horz" lIns="91440" tIns="45720" rIns="91440" bIns="45720" rtlCol="0">
          <a:normAutofit lnSpcReduction="10000"/>
        </a:bodyPr>
        <a:lstStyle xmlns:a="http://schemas.openxmlformats.org/drawingml/2006/main">
          <a:defPPr>
            <a:defRPr lang="en-US"/>
          </a:defPPr>
          <a:lvl1pPr algn="l" rtl="0" fontAlgn="base">
            <a:spcBef>
              <a:spcPct val="0"/>
            </a:spcBef>
            <a:spcAft>
              <a:spcPct val="0"/>
            </a:spcAft>
            <a:defRPr sz="1000" kern="1200">
              <a:solidFill>
                <a:srgbClr val="26269A"/>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xmlns:a="http://schemas.openxmlformats.org/drawingml/2006/main">
          <a:pPr fontAlgn="auto">
            <a:spcAft>
              <a:spcPts val="0"/>
            </a:spcAft>
          </a:pPr>
          <a:r>
            <a:rPr lang="en-US" sz="2000" dirty="0">
              <a:solidFill>
                <a:schemeClr val="accent1">
                  <a:lumMod val="75000"/>
                </a:schemeClr>
              </a:solidFill>
              <a:latin typeface="+mj-lt"/>
            </a:rPr>
            <a:t>The worst water reductions under the proposals occur in multiyear droughts</a:t>
          </a:r>
          <a:endParaRPr lang="en-US" sz="4000" dirty="0">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0.39138</cdr:x>
      <cdr:y>0.28331</cdr:y>
    </cdr:from>
    <cdr:to>
      <cdr:x>0.81639</cdr:x>
      <cdr:y>0.46201</cdr:y>
    </cdr:to>
    <cdr:sp macro="" textlink="">
      <cdr:nvSpPr>
        <cdr:cNvPr id="2" name="TextBox 8">
          <a:extLst xmlns:a="http://schemas.openxmlformats.org/drawingml/2006/main">
            <a:ext uri="{FF2B5EF4-FFF2-40B4-BE49-F238E27FC236}">
              <a16:creationId xmlns:a16="http://schemas.microsoft.com/office/drawing/2014/main" id="{7DC99267-E009-B248-A06A-D9112FC4F6AC}"/>
            </a:ext>
          </a:extLst>
        </cdr:cNvPr>
        <cdr:cNvSpPr txBox="1"/>
      </cdr:nvSpPr>
      <cdr:spPr>
        <a:xfrm xmlns:a="http://schemas.openxmlformats.org/drawingml/2006/main">
          <a:off x="2651522" y="927099"/>
          <a:ext cx="2879363"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1000" kern="1200">
              <a:solidFill>
                <a:srgbClr val="26269A"/>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xmlns:a="http://schemas.openxmlformats.org/drawingml/2006/main">
          <a:pPr algn="r"/>
          <a:r>
            <a:rPr lang="en-US" sz="1600" dirty="0">
              <a:solidFill>
                <a:schemeClr val="accent1">
                  <a:lumMod val="75000"/>
                </a:schemeClr>
              </a:solidFill>
              <a:latin typeface="+mn-lt"/>
            </a:rPr>
            <a:t>CDFW inflicts the greatest losses during heavy drought periods</a:t>
          </a:r>
        </a:p>
      </cdr:txBody>
    </cdr:sp>
  </cdr:relSizeAnchor>
</c:userShapes>
</file>

<file path=ppt/drawings/drawing3.xml><?xml version="1.0" encoding="utf-8"?>
<c:userShapes xmlns:c="http://schemas.openxmlformats.org/drawingml/2006/chart">
  <cdr:relSizeAnchor xmlns:cdr="http://schemas.openxmlformats.org/drawingml/2006/chartDrawing">
    <cdr:from>
      <cdr:x>0.20645</cdr:x>
      <cdr:y>0.22634</cdr:y>
    </cdr:from>
    <cdr:to>
      <cdr:x>0.36989</cdr:x>
      <cdr:y>0.3786</cdr:y>
    </cdr:to>
    <cdr:sp macro="" textlink="">
      <cdr:nvSpPr>
        <cdr:cNvPr id="2" name="TextBox 1">
          <a:extLst xmlns:a="http://schemas.openxmlformats.org/drawingml/2006/main">
            <a:ext uri="{FF2B5EF4-FFF2-40B4-BE49-F238E27FC236}">
              <a16:creationId xmlns:a16="http://schemas.microsoft.com/office/drawing/2014/main" id="{0622DCF3-0B8C-0242-9C7C-93F3765E4FB0}"/>
            </a:ext>
          </a:extLst>
        </cdr:cNvPr>
        <cdr:cNvSpPr txBox="1"/>
      </cdr:nvSpPr>
      <cdr:spPr>
        <a:xfrm xmlns:a="http://schemas.openxmlformats.org/drawingml/2006/main">
          <a:off x="1219200" y="698500"/>
          <a:ext cx="965200" cy="469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0.39355</cdr:x>
      <cdr:y>0.17962</cdr:y>
    </cdr:from>
    <cdr:to>
      <cdr:x>0.70753</cdr:x>
      <cdr:y>0.34834</cdr:y>
    </cdr:to>
    <cdr:sp macro="" textlink="">
      <cdr:nvSpPr>
        <cdr:cNvPr id="3" name="TextBox 2">
          <a:extLst xmlns:a="http://schemas.openxmlformats.org/drawingml/2006/main">
            <a:ext uri="{FF2B5EF4-FFF2-40B4-BE49-F238E27FC236}">
              <a16:creationId xmlns:a16="http://schemas.microsoft.com/office/drawing/2014/main" id="{10F08357-3E6D-7A46-A74F-CEE18D96BDBB}"/>
            </a:ext>
          </a:extLst>
        </cdr:cNvPr>
        <cdr:cNvSpPr txBox="1"/>
      </cdr:nvSpPr>
      <cdr:spPr>
        <a:xfrm xmlns:a="http://schemas.openxmlformats.org/drawingml/2006/main">
          <a:off x="2324100" y="554320"/>
          <a:ext cx="1854200" cy="520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chemeClr val="accent1">
                  <a:lumMod val="75000"/>
                </a:schemeClr>
              </a:solidFill>
            </a:rPr>
            <a:t>Re</a:t>
          </a:r>
          <a:r>
            <a:rPr lang="en-US" sz="1100" dirty="0">
              <a:solidFill>
                <a:schemeClr val="accent1">
                  <a:lumMod val="75000"/>
                </a:schemeClr>
              </a:solidFill>
            </a:rPr>
            <a:t>ductions develop after the first year of drought</a:t>
          </a:r>
        </a:p>
      </cdr:txBody>
    </cdr:sp>
  </cdr:relSizeAnchor>
  <cdr:relSizeAnchor xmlns:cdr="http://schemas.openxmlformats.org/drawingml/2006/chartDrawing">
    <cdr:from>
      <cdr:x>0.22903</cdr:x>
      <cdr:y>0.24958</cdr:y>
    </cdr:from>
    <cdr:to>
      <cdr:x>0.39355</cdr:x>
      <cdr:y>0.5466</cdr:y>
    </cdr:to>
    <cdr:cxnSp macro="">
      <cdr:nvCxnSpPr>
        <cdr:cNvPr id="5" name="Straight Arrow Connector 4">
          <a:extLst xmlns:a="http://schemas.openxmlformats.org/drawingml/2006/main">
            <a:ext uri="{FF2B5EF4-FFF2-40B4-BE49-F238E27FC236}">
              <a16:creationId xmlns:a16="http://schemas.microsoft.com/office/drawing/2014/main" id="{6448E2BE-E1F5-0145-9AC2-3AC2CE9D7036}"/>
            </a:ext>
          </a:extLst>
        </cdr:cNvPr>
        <cdr:cNvCxnSpPr/>
      </cdr:nvCxnSpPr>
      <cdr:spPr>
        <a:xfrm xmlns:a="http://schemas.openxmlformats.org/drawingml/2006/main" flipH="1">
          <a:off x="1352550" y="770220"/>
          <a:ext cx="971550" cy="91664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0.30753</cdr:x>
      <cdr:y>0.24958</cdr:y>
    </cdr:from>
    <cdr:to>
      <cdr:x>0.39355</cdr:x>
      <cdr:y>0.5</cdr:y>
    </cdr:to>
    <cdr:cxnSp macro="">
      <cdr:nvCxnSpPr>
        <cdr:cNvPr id="9" name="Straight Arrow Connector 8">
          <a:extLst xmlns:a="http://schemas.openxmlformats.org/drawingml/2006/main">
            <a:ext uri="{FF2B5EF4-FFF2-40B4-BE49-F238E27FC236}">
              <a16:creationId xmlns:a16="http://schemas.microsoft.com/office/drawing/2014/main" id="{49705BB9-99F4-F14C-A343-B5031F1C059E}"/>
            </a:ext>
          </a:extLst>
        </cdr:cNvPr>
        <cdr:cNvCxnSpPr/>
      </cdr:nvCxnSpPr>
      <cdr:spPr>
        <a:xfrm xmlns:a="http://schemas.openxmlformats.org/drawingml/2006/main" flipH="1">
          <a:off x="1816100" y="770220"/>
          <a:ext cx="508000" cy="77283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0.54839</cdr:x>
      <cdr:y>0.32099</cdr:y>
    </cdr:from>
    <cdr:to>
      <cdr:x>0.56989</cdr:x>
      <cdr:y>0.44856</cdr:y>
    </cdr:to>
    <cdr:cxnSp macro="">
      <cdr:nvCxnSpPr>
        <cdr:cNvPr id="11" name="Straight Arrow Connector 10">
          <a:extLst xmlns:a="http://schemas.openxmlformats.org/drawingml/2006/main">
            <a:ext uri="{FF2B5EF4-FFF2-40B4-BE49-F238E27FC236}">
              <a16:creationId xmlns:a16="http://schemas.microsoft.com/office/drawing/2014/main" id="{2F3AED38-867A-304B-AF73-A1835C0FD271}"/>
            </a:ext>
          </a:extLst>
        </cdr:cNvPr>
        <cdr:cNvCxnSpPr/>
      </cdr:nvCxnSpPr>
      <cdr:spPr>
        <a:xfrm xmlns:a="http://schemas.openxmlformats.org/drawingml/2006/main">
          <a:off x="3238500" y="990600"/>
          <a:ext cx="127000" cy="39370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0.54839</cdr:x>
      <cdr:y>0.3251</cdr:y>
    </cdr:from>
    <cdr:to>
      <cdr:x>0.54839</cdr:x>
      <cdr:y>0.55894</cdr:y>
    </cdr:to>
    <cdr:cxnSp macro="">
      <cdr:nvCxnSpPr>
        <cdr:cNvPr id="13" name="Straight Arrow Connector 12">
          <a:extLst xmlns:a="http://schemas.openxmlformats.org/drawingml/2006/main">
            <a:ext uri="{FF2B5EF4-FFF2-40B4-BE49-F238E27FC236}">
              <a16:creationId xmlns:a16="http://schemas.microsoft.com/office/drawing/2014/main" id="{27DB5AEB-9CC5-3748-A7FE-270AEEBA969D}"/>
            </a:ext>
          </a:extLst>
        </cdr:cNvPr>
        <cdr:cNvCxnSpPr/>
      </cdr:nvCxnSpPr>
      <cdr:spPr>
        <a:xfrm xmlns:a="http://schemas.openxmlformats.org/drawingml/2006/main">
          <a:off x="3238500" y="1003300"/>
          <a:ext cx="0" cy="72166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bwMode="auto">
          <a:xfrm>
            <a:off x="0" y="1"/>
            <a:ext cx="3037946" cy="465771"/>
          </a:xfrm>
          <a:prstGeom prst="rect">
            <a:avLst/>
          </a:prstGeom>
          <a:noFill/>
          <a:ln w="9525">
            <a:noFill/>
            <a:miter lim="800000"/>
            <a:headEnd/>
            <a:tailEnd/>
          </a:ln>
        </p:spPr>
        <p:txBody>
          <a:bodyPr vert="horz" wrap="square" lIns="92656" tIns="46328" rIns="92656" bIns="46328" numCol="1" anchor="t" anchorCtr="0" compatLnSpc="1">
            <a:prstTxWarp prst="textNoShape">
              <a:avLst/>
            </a:prstTxWarp>
          </a:bodyPr>
          <a:lstStyle>
            <a:lvl1pPr algn="l" defTabSz="926551">
              <a:defRPr sz="1200" b="0">
                <a:solidFill>
                  <a:schemeClr val="tx1"/>
                </a:solidFill>
                <a:latin typeface="Times New Roman" pitchFamily="18" charset="0"/>
                <a:cs typeface="+mn-cs"/>
              </a:defRPr>
            </a:lvl1pPr>
          </a:lstStyle>
          <a:p>
            <a:pPr>
              <a:defRPr/>
            </a:pPr>
            <a:endParaRPr lang="en-US"/>
          </a:p>
        </p:txBody>
      </p:sp>
      <p:sp>
        <p:nvSpPr>
          <p:cNvPr id="189443" name="Rectangle 3"/>
          <p:cNvSpPr>
            <a:spLocks noGrp="1" noChangeArrowheads="1"/>
          </p:cNvSpPr>
          <p:nvPr>
            <p:ph type="dt" sz="quarter" idx="1"/>
          </p:nvPr>
        </p:nvSpPr>
        <p:spPr bwMode="auto">
          <a:xfrm>
            <a:off x="3970871" y="1"/>
            <a:ext cx="3037946" cy="465771"/>
          </a:xfrm>
          <a:prstGeom prst="rect">
            <a:avLst/>
          </a:prstGeom>
          <a:noFill/>
          <a:ln w="9525">
            <a:noFill/>
            <a:miter lim="800000"/>
            <a:headEnd/>
            <a:tailEnd/>
          </a:ln>
        </p:spPr>
        <p:txBody>
          <a:bodyPr vert="horz" wrap="square" lIns="92656" tIns="46328" rIns="92656" bIns="46328" numCol="1" anchor="t" anchorCtr="0" compatLnSpc="1">
            <a:prstTxWarp prst="textNoShape">
              <a:avLst/>
            </a:prstTxWarp>
          </a:bodyPr>
          <a:lstStyle>
            <a:lvl1pPr algn="r" defTabSz="926551">
              <a:defRPr sz="1200" b="0">
                <a:solidFill>
                  <a:schemeClr val="tx1"/>
                </a:solidFill>
                <a:latin typeface="Times New Roman" pitchFamily="18" charset="0"/>
                <a:cs typeface="+mn-cs"/>
              </a:defRPr>
            </a:lvl1pPr>
          </a:lstStyle>
          <a:p>
            <a:pPr>
              <a:defRPr/>
            </a:pPr>
            <a:endParaRPr lang="en-US"/>
          </a:p>
        </p:txBody>
      </p:sp>
      <p:sp>
        <p:nvSpPr>
          <p:cNvPr id="189444" name="Rectangle 4"/>
          <p:cNvSpPr>
            <a:spLocks noGrp="1" noChangeArrowheads="1"/>
          </p:cNvSpPr>
          <p:nvPr>
            <p:ph type="ftr" sz="quarter" idx="2"/>
          </p:nvPr>
        </p:nvSpPr>
        <p:spPr bwMode="auto">
          <a:xfrm>
            <a:off x="0" y="8829047"/>
            <a:ext cx="3037946" cy="465771"/>
          </a:xfrm>
          <a:prstGeom prst="rect">
            <a:avLst/>
          </a:prstGeom>
          <a:noFill/>
          <a:ln w="9525">
            <a:noFill/>
            <a:miter lim="800000"/>
            <a:headEnd/>
            <a:tailEnd/>
          </a:ln>
        </p:spPr>
        <p:txBody>
          <a:bodyPr vert="horz" wrap="square" lIns="92656" tIns="46328" rIns="92656" bIns="46328" numCol="1" anchor="b" anchorCtr="0" compatLnSpc="1">
            <a:prstTxWarp prst="textNoShape">
              <a:avLst/>
            </a:prstTxWarp>
          </a:bodyPr>
          <a:lstStyle>
            <a:lvl1pPr algn="l" defTabSz="926551">
              <a:defRPr sz="1200" b="0">
                <a:solidFill>
                  <a:schemeClr val="tx1"/>
                </a:solidFill>
                <a:latin typeface="Times New Roman" pitchFamily="18" charset="0"/>
                <a:cs typeface="+mn-cs"/>
              </a:defRPr>
            </a:lvl1pPr>
          </a:lstStyle>
          <a:p>
            <a:pPr>
              <a:defRPr/>
            </a:pPr>
            <a:endParaRPr lang="en-US"/>
          </a:p>
        </p:txBody>
      </p:sp>
      <p:sp>
        <p:nvSpPr>
          <p:cNvPr id="189445" name="Rectangle 5"/>
          <p:cNvSpPr>
            <a:spLocks noGrp="1" noChangeArrowheads="1"/>
          </p:cNvSpPr>
          <p:nvPr>
            <p:ph type="sldNum" sz="quarter" idx="3"/>
          </p:nvPr>
        </p:nvSpPr>
        <p:spPr bwMode="auto">
          <a:xfrm>
            <a:off x="3970871" y="8829047"/>
            <a:ext cx="3037946" cy="465771"/>
          </a:xfrm>
          <a:prstGeom prst="rect">
            <a:avLst/>
          </a:prstGeom>
          <a:noFill/>
          <a:ln w="9525">
            <a:noFill/>
            <a:miter lim="800000"/>
            <a:headEnd/>
            <a:tailEnd/>
          </a:ln>
        </p:spPr>
        <p:txBody>
          <a:bodyPr vert="horz" wrap="square" lIns="92656" tIns="46328" rIns="92656" bIns="46328" numCol="1" anchor="b" anchorCtr="0" compatLnSpc="1">
            <a:prstTxWarp prst="textNoShape">
              <a:avLst/>
            </a:prstTxWarp>
          </a:bodyPr>
          <a:lstStyle>
            <a:lvl1pPr algn="r" defTabSz="926551">
              <a:defRPr sz="1200" b="0">
                <a:solidFill>
                  <a:schemeClr val="tx1"/>
                </a:solidFill>
                <a:latin typeface="Times New Roman" pitchFamily="18" charset="0"/>
                <a:cs typeface="+mn-cs"/>
              </a:defRPr>
            </a:lvl1pPr>
          </a:lstStyle>
          <a:p>
            <a:pPr>
              <a:defRPr/>
            </a:pPr>
            <a:fld id="{69D5CB09-0F0F-453A-90CD-15D5CE773CA3}" type="slidenum">
              <a:rPr lang="en-US"/>
              <a:pPr>
                <a:defRPr/>
              </a:pPr>
              <a:t>‹#›</a:t>
            </a:fld>
            <a:endParaRPr lang="en-US"/>
          </a:p>
        </p:txBody>
      </p:sp>
    </p:spTree>
    <p:extLst>
      <p:ext uri="{BB962C8B-B14F-4D97-AF65-F5344CB8AC3E}">
        <p14:creationId xmlns:p14="http://schemas.microsoft.com/office/powerpoint/2010/main" val="2820872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3037946" cy="465771"/>
          </a:xfrm>
          <a:prstGeom prst="rect">
            <a:avLst/>
          </a:prstGeom>
          <a:noFill/>
          <a:ln w="9525">
            <a:noFill/>
            <a:miter lim="800000"/>
            <a:headEnd/>
            <a:tailEnd/>
          </a:ln>
        </p:spPr>
        <p:txBody>
          <a:bodyPr vert="horz" wrap="square" lIns="92656" tIns="46328" rIns="92656" bIns="46328" numCol="1" anchor="t" anchorCtr="0" compatLnSpc="1">
            <a:prstTxWarp prst="textNoShape">
              <a:avLst/>
            </a:prstTxWarp>
          </a:bodyPr>
          <a:lstStyle>
            <a:lvl1pPr algn="l" defTabSz="926551">
              <a:defRPr sz="1200" b="0">
                <a:solidFill>
                  <a:schemeClr val="tx1"/>
                </a:solidFill>
                <a:latin typeface="Times New Roman" pitchFamily="18" charset="0"/>
                <a:cs typeface="+mn-cs"/>
              </a:defRPr>
            </a:lvl1pPr>
          </a:lstStyle>
          <a:p>
            <a:pPr>
              <a:defRPr/>
            </a:pPr>
            <a:endParaRPr lang="en-US"/>
          </a:p>
        </p:txBody>
      </p:sp>
      <p:sp>
        <p:nvSpPr>
          <p:cNvPr id="9219" name="Rectangle 3"/>
          <p:cNvSpPr>
            <a:spLocks noGrp="1" noChangeArrowheads="1"/>
          </p:cNvSpPr>
          <p:nvPr>
            <p:ph type="dt" idx="1"/>
          </p:nvPr>
        </p:nvSpPr>
        <p:spPr bwMode="auto">
          <a:xfrm>
            <a:off x="3970871" y="1"/>
            <a:ext cx="3037946" cy="465771"/>
          </a:xfrm>
          <a:prstGeom prst="rect">
            <a:avLst/>
          </a:prstGeom>
          <a:noFill/>
          <a:ln w="9525">
            <a:noFill/>
            <a:miter lim="800000"/>
            <a:headEnd/>
            <a:tailEnd/>
          </a:ln>
        </p:spPr>
        <p:txBody>
          <a:bodyPr vert="horz" wrap="square" lIns="92656" tIns="46328" rIns="92656" bIns="46328" numCol="1" anchor="t" anchorCtr="0" compatLnSpc="1">
            <a:prstTxWarp prst="textNoShape">
              <a:avLst/>
            </a:prstTxWarp>
          </a:bodyPr>
          <a:lstStyle>
            <a:lvl1pPr algn="r" defTabSz="926551">
              <a:defRPr sz="1200" b="0">
                <a:solidFill>
                  <a:schemeClr val="tx1"/>
                </a:solidFill>
                <a:latin typeface="Times New Roman" pitchFamily="18" charset="0"/>
                <a:cs typeface="+mn-cs"/>
              </a:defRPr>
            </a:lvl1pPr>
          </a:lstStyle>
          <a:p>
            <a:pPr>
              <a:defRPr/>
            </a:pPr>
            <a:endParaRPr lang="en-US"/>
          </a:p>
        </p:txBody>
      </p:sp>
      <p:sp>
        <p:nvSpPr>
          <p:cNvPr id="102404" name="Rectangle 4"/>
          <p:cNvSpPr>
            <a:spLocks noGrp="1" noRot="1" noChangeAspect="1" noChangeArrowheads="1" noTextEdit="1"/>
          </p:cNvSpPr>
          <p:nvPr>
            <p:ph type="sldImg" idx="2"/>
          </p:nvPr>
        </p:nvSpPr>
        <p:spPr bwMode="auto">
          <a:xfrm>
            <a:off x="1184275" y="696913"/>
            <a:ext cx="4646613"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1675" y="4415316"/>
            <a:ext cx="5607053" cy="4184013"/>
          </a:xfrm>
          <a:prstGeom prst="rect">
            <a:avLst/>
          </a:prstGeom>
          <a:noFill/>
          <a:ln w="9525">
            <a:noFill/>
            <a:miter lim="800000"/>
            <a:headEnd/>
            <a:tailEnd/>
          </a:ln>
        </p:spPr>
        <p:txBody>
          <a:bodyPr vert="horz" wrap="square" lIns="92656" tIns="46328" rIns="92656" bIns="46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047"/>
            <a:ext cx="3037946" cy="465771"/>
          </a:xfrm>
          <a:prstGeom prst="rect">
            <a:avLst/>
          </a:prstGeom>
          <a:noFill/>
          <a:ln w="9525">
            <a:noFill/>
            <a:miter lim="800000"/>
            <a:headEnd/>
            <a:tailEnd/>
          </a:ln>
        </p:spPr>
        <p:txBody>
          <a:bodyPr vert="horz" wrap="square" lIns="92656" tIns="46328" rIns="92656" bIns="46328" numCol="1" anchor="b" anchorCtr="0" compatLnSpc="1">
            <a:prstTxWarp prst="textNoShape">
              <a:avLst/>
            </a:prstTxWarp>
          </a:bodyPr>
          <a:lstStyle>
            <a:lvl1pPr algn="l" defTabSz="926551">
              <a:defRPr sz="1200" b="0">
                <a:solidFill>
                  <a:schemeClr val="tx1"/>
                </a:solidFill>
                <a:latin typeface="Times New Roman" pitchFamily="18"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970871" y="8829047"/>
            <a:ext cx="3037946" cy="465771"/>
          </a:xfrm>
          <a:prstGeom prst="rect">
            <a:avLst/>
          </a:prstGeom>
          <a:noFill/>
          <a:ln w="9525">
            <a:noFill/>
            <a:miter lim="800000"/>
            <a:headEnd/>
            <a:tailEnd/>
          </a:ln>
        </p:spPr>
        <p:txBody>
          <a:bodyPr vert="horz" wrap="square" lIns="92656" tIns="46328" rIns="92656" bIns="46328" numCol="1" anchor="b" anchorCtr="0" compatLnSpc="1">
            <a:prstTxWarp prst="textNoShape">
              <a:avLst/>
            </a:prstTxWarp>
          </a:bodyPr>
          <a:lstStyle>
            <a:lvl1pPr algn="r" defTabSz="926551">
              <a:defRPr sz="1200" b="0">
                <a:solidFill>
                  <a:schemeClr val="tx1"/>
                </a:solidFill>
                <a:latin typeface="Times New Roman" pitchFamily="18" charset="0"/>
                <a:cs typeface="+mn-cs"/>
              </a:defRPr>
            </a:lvl1pPr>
          </a:lstStyle>
          <a:p>
            <a:pPr>
              <a:defRPr/>
            </a:pPr>
            <a:fld id="{E793F1CD-7D4C-4248-B518-37E33DD19A50}" type="slidenum">
              <a:rPr lang="en-US"/>
              <a:pPr>
                <a:defRPr/>
              </a:pPr>
              <a:t>‹#›</a:t>
            </a:fld>
            <a:endParaRPr lang="en-US"/>
          </a:p>
        </p:txBody>
      </p:sp>
    </p:spTree>
    <p:extLst>
      <p:ext uri="{BB962C8B-B14F-4D97-AF65-F5344CB8AC3E}">
        <p14:creationId xmlns:p14="http://schemas.microsoft.com/office/powerpoint/2010/main" val="2694151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6</a:t>
            </a:fld>
            <a:endParaRPr lang="en-US"/>
          </a:p>
        </p:txBody>
      </p:sp>
    </p:spTree>
    <p:extLst>
      <p:ext uri="{BB962C8B-B14F-4D97-AF65-F5344CB8AC3E}">
        <p14:creationId xmlns:p14="http://schemas.microsoft.com/office/powerpoint/2010/main" val="422327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delete this slide??</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42</a:t>
            </a:fld>
            <a:endParaRPr lang="en-US"/>
          </a:p>
        </p:txBody>
      </p:sp>
    </p:spTree>
    <p:extLst>
      <p:ext uri="{BB962C8B-B14F-4D97-AF65-F5344CB8AC3E}">
        <p14:creationId xmlns:p14="http://schemas.microsoft.com/office/powerpoint/2010/main" val="105794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43</a:t>
            </a:fld>
            <a:endParaRPr lang="en-US"/>
          </a:p>
        </p:txBody>
      </p:sp>
    </p:spTree>
    <p:extLst>
      <p:ext uri="{BB962C8B-B14F-4D97-AF65-F5344CB8AC3E}">
        <p14:creationId xmlns:p14="http://schemas.microsoft.com/office/powerpoint/2010/main" val="2529042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lumMod val="75000"/>
                  </a:schemeClr>
                </a:solidFill>
              </a:rPr>
              <a:t>The UC Davis IMPLAN value-added multiplier for agriculture’s indirect and induced impacts in the San Joaquin Valley is 1.96</a:t>
            </a:r>
          </a:p>
          <a:p>
            <a:r>
              <a:rPr lang="en-US" sz="1200" dirty="0">
                <a:solidFill>
                  <a:schemeClr val="accent1">
                    <a:lumMod val="75000"/>
                  </a:schemeClr>
                </a:solidFill>
              </a:rPr>
              <a:t>The UC Davis IMPLAN value-added multiplier for indirect and induced impacts in the San Joaquin Valley is 1.26</a:t>
            </a:r>
            <a:endParaRPr lang="en-US" sz="1200" b="1" dirty="0">
              <a:solidFill>
                <a:schemeClr val="accent1">
                  <a:lumMod val="75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44</a:t>
            </a:fld>
            <a:endParaRPr lang="en-US"/>
          </a:p>
        </p:txBody>
      </p:sp>
    </p:spTree>
    <p:extLst>
      <p:ext uri="{BB962C8B-B14F-4D97-AF65-F5344CB8AC3E}">
        <p14:creationId xmlns:p14="http://schemas.microsoft.com/office/powerpoint/2010/main" val="2856452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45</a:t>
            </a:fld>
            <a:endParaRPr lang="en-US"/>
          </a:p>
        </p:txBody>
      </p:sp>
    </p:spTree>
    <p:extLst>
      <p:ext uri="{BB962C8B-B14F-4D97-AF65-F5344CB8AC3E}">
        <p14:creationId xmlns:p14="http://schemas.microsoft.com/office/powerpoint/2010/main" val="73043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9</a:t>
            </a:fld>
            <a:endParaRPr lang="en-US"/>
          </a:p>
        </p:txBody>
      </p:sp>
    </p:spTree>
    <p:extLst>
      <p:ext uri="{BB962C8B-B14F-4D97-AF65-F5344CB8AC3E}">
        <p14:creationId xmlns:p14="http://schemas.microsoft.com/office/powerpoint/2010/main" val="57437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https://www.newsdeeply.com/water/community/2016/02/26/droughts-economic-impact-on-farmers</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10</a:t>
            </a:fld>
            <a:endParaRPr lang="en-US"/>
          </a:p>
        </p:txBody>
      </p:sp>
    </p:spTree>
    <p:extLst>
      <p:ext uri="{BB962C8B-B14F-4D97-AF65-F5344CB8AC3E}">
        <p14:creationId xmlns:p14="http://schemas.microsoft.com/office/powerpoint/2010/main" val="97066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https://www.newsdeeply.com/water/community/2016/02/26/droughts-economic-impact-on-farmers</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11</a:t>
            </a:fld>
            <a:endParaRPr lang="en-US"/>
          </a:p>
        </p:txBody>
      </p:sp>
    </p:spTree>
    <p:extLst>
      <p:ext uri="{BB962C8B-B14F-4D97-AF65-F5344CB8AC3E}">
        <p14:creationId xmlns:p14="http://schemas.microsoft.com/office/powerpoint/2010/main" val="1083753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19</a:t>
            </a:fld>
            <a:endParaRPr lang="en-US"/>
          </a:p>
        </p:txBody>
      </p:sp>
    </p:spTree>
    <p:extLst>
      <p:ext uri="{BB962C8B-B14F-4D97-AF65-F5344CB8AC3E}">
        <p14:creationId xmlns:p14="http://schemas.microsoft.com/office/powerpoint/2010/main" val="321184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20</a:t>
            </a:fld>
            <a:endParaRPr lang="en-US"/>
          </a:p>
        </p:txBody>
      </p:sp>
    </p:spTree>
    <p:extLst>
      <p:ext uri="{BB962C8B-B14F-4D97-AF65-F5344CB8AC3E}">
        <p14:creationId xmlns:p14="http://schemas.microsoft.com/office/powerpoint/2010/main" val="426413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21</a:t>
            </a:fld>
            <a:endParaRPr lang="en-US"/>
          </a:p>
        </p:txBody>
      </p:sp>
    </p:spTree>
    <p:extLst>
      <p:ext uri="{BB962C8B-B14F-4D97-AF65-F5344CB8AC3E}">
        <p14:creationId xmlns:p14="http://schemas.microsoft.com/office/powerpoint/2010/main" val="937484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22</a:t>
            </a:fld>
            <a:endParaRPr lang="en-US"/>
          </a:p>
        </p:txBody>
      </p:sp>
    </p:spTree>
    <p:extLst>
      <p:ext uri="{BB962C8B-B14F-4D97-AF65-F5344CB8AC3E}">
        <p14:creationId xmlns:p14="http://schemas.microsoft.com/office/powerpoint/2010/main" val="2128411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93F1CD-7D4C-4248-B518-37E33DD19A50}" type="slidenum">
              <a:rPr lang="en-US" smtClean="0"/>
              <a:pPr>
                <a:defRPr/>
              </a:pPr>
              <a:t>30</a:t>
            </a:fld>
            <a:endParaRPr lang="en-US"/>
          </a:p>
        </p:txBody>
      </p:sp>
    </p:spTree>
    <p:extLst>
      <p:ext uri="{BB962C8B-B14F-4D97-AF65-F5344CB8AC3E}">
        <p14:creationId xmlns:p14="http://schemas.microsoft.com/office/powerpoint/2010/main" val="2001638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7.xml"/><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7.xml"/><Relationship Id="rId4" Type="http://schemas.openxmlformats.org/officeDocument/2006/relationships/image" Target="../media/image7.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Master" Target="../slideMasters/slideMaster17.xml"/><Relationship Id="rId5" Type="http://schemas.openxmlformats.org/officeDocument/2006/relationships/image" Target="../media/image18.wmf"/><Relationship Id="rId4" Type="http://schemas.openxmlformats.org/officeDocument/2006/relationships/image" Target="../media/image17.wmf"/></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9.jpeg"/><Relationship Id="rId1" Type="http://schemas.openxmlformats.org/officeDocument/2006/relationships/slideMaster" Target="../slideMasters/slideMaster17.xml"/><Relationship Id="rId4" Type="http://schemas.openxmlformats.org/officeDocument/2006/relationships/image" Target="../media/image35.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7.JPG"/><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emf"/><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NEW">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3200" b="0">
                <a:solidFill>
                  <a:schemeClr val="accent1">
                    <a:lumMod val="75000"/>
                  </a:schemeClr>
                </a:solidFill>
                <a:latin typeface="Franklin Gothic Heavy" charset="0"/>
                <a:ea typeface="Franklin Gothic Heavy" charset="0"/>
                <a:cs typeface="Franklin Gothic Heavy" charset="0"/>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5B9BD5">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p:cNvSpPr>
            <a:spLocks noGrp="1"/>
          </p:cNvSpPr>
          <p:nvPr>
            <p:ph sz="half" idx="2"/>
          </p:nvPr>
        </p:nvSpPr>
        <p:spPr>
          <a:xfrm>
            <a:off x="457200" y="1310579"/>
            <a:ext cx="8229600" cy="4824498"/>
          </a:xfrm>
        </p:spPr>
        <p:txBody>
          <a:bodyPr/>
          <a:lstStyle>
            <a:lvl1pPr marL="231775" indent="-231775">
              <a:defRPr sz="2000">
                <a:solidFill>
                  <a:schemeClr val="accent1">
                    <a:lumMod val="75000"/>
                  </a:schemeClr>
                </a:solidFill>
                <a:latin typeface="Franklin Gothic Book" charset="0"/>
                <a:ea typeface="Franklin Gothic Book" charset="0"/>
                <a:cs typeface="Franklin Gothic Book" charset="0"/>
              </a:defRPr>
            </a:lvl1pPr>
            <a:lvl2pPr marL="688975" indent="-230188">
              <a:buFont typeface="Wingdings" panose="05000000000000000000" pitchFamily="2" charset="2"/>
              <a:buChar char="§"/>
              <a:defRPr sz="1800">
                <a:solidFill>
                  <a:schemeClr val="accent1">
                    <a:lumMod val="75000"/>
                  </a:schemeClr>
                </a:solidFill>
                <a:latin typeface="Franklin Gothic Book" charset="0"/>
                <a:ea typeface="Franklin Gothic Book" charset="0"/>
                <a:cs typeface="Franklin Gothic Book" charset="0"/>
              </a:defRPr>
            </a:lvl2pPr>
            <a:lvl3pPr>
              <a:defRPr sz="1800">
                <a:solidFill>
                  <a:schemeClr val="accent1">
                    <a:lumMod val="75000"/>
                  </a:schemeClr>
                </a:solidFill>
                <a:latin typeface="Franklin Gothic Book" charset="0"/>
                <a:ea typeface="Franklin Gothic Book" charset="0"/>
                <a:cs typeface="Franklin Gothic Book" charset="0"/>
              </a:defRPr>
            </a:lvl3pPr>
            <a:lvl4pPr>
              <a:defRPr sz="1800">
                <a:solidFill>
                  <a:schemeClr val="accent1">
                    <a:lumMod val="75000"/>
                  </a:schemeClr>
                </a:solidFill>
                <a:latin typeface="Franklin Gothic Book" charset="0"/>
                <a:ea typeface="Franklin Gothic Book" charset="0"/>
                <a:cs typeface="Franklin Gothic Book" charset="0"/>
              </a:defRPr>
            </a:lvl4pPr>
            <a:lvl5pPr>
              <a:defRPr sz="1800">
                <a:solidFill>
                  <a:schemeClr val="accent1">
                    <a:lumMod val="75000"/>
                  </a:schemeClr>
                </a:solidFill>
                <a:latin typeface="Franklin Gothic Book" charset="0"/>
                <a:ea typeface="Franklin Gothic Book" charset="0"/>
                <a:cs typeface="Franklin Gothic Book"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67921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6B8A0A4-4F46-2C45-93F5-C4EB2095704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15036766"/>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latin typeface="Franklin Gothic Heavy" charset="0"/>
                <a:ea typeface="Franklin Gothic Heavy" charset="0"/>
                <a:cs typeface="Franklin Gothic Heavy" charset="0"/>
              </a:defRPr>
            </a:lvl1pPr>
          </a:lstStyle>
          <a:p>
            <a:endParaRPr lang="en-US" dirty="0"/>
          </a:p>
        </p:txBody>
      </p:sp>
      <p:sp>
        <p:nvSpPr>
          <p:cNvPr id="5" name="Slide Number Placeholder 4"/>
          <p:cNvSpPr>
            <a:spLocks noGrp="1"/>
          </p:cNvSpPr>
          <p:nvPr>
            <p:ph type="sldNum" sz="quarter" idx="12"/>
          </p:nvPr>
        </p:nvSpPr>
        <p:spPr>
          <a:xfrm>
            <a:off x="6553200" y="6292546"/>
            <a:ext cx="2133600" cy="365125"/>
          </a:xfrm>
        </p:spPr>
        <p:txBody>
          <a:bodyPr/>
          <a:lstStyle/>
          <a:p>
            <a:fld id="{F6B8A0A4-4F46-2C45-93F5-C4EB20957041}" type="slidenum">
              <a:rPr lang="en-US" sz="1400" smtClean="0">
                <a:solidFill>
                  <a:srgbClr val="4F81BD">
                    <a:lumMod val="75000"/>
                  </a:srgbClr>
                </a:solidFill>
                <a:latin typeface="Arial" panose="020B0604020202020204" pitchFamily="34" charset="0"/>
                <a:cs typeface="Arial" panose="020B0604020202020204" pitchFamily="34" charset="0"/>
              </a:rPr>
              <a:pPr/>
              <a:t>‹#›</a:t>
            </a:fld>
            <a:r>
              <a:rPr lang="en-US" dirty="0">
                <a:solidFill>
                  <a:prstClr val="black">
                    <a:tint val="75000"/>
                  </a:prstClr>
                </a:solidFill>
              </a:rPr>
              <a:t> </a:t>
            </a:r>
            <a:r>
              <a:rPr lang="en-US" dirty="0">
                <a:solidFill>
                  <a:srgbClr val="376092"/>
                </a:solidFill>
                <a:latin typeface="Arial"/>
                <a:cs typeface="Arial"/>
              </a:rPr>
              <a:t>  </a:t>
            </a:r>
            <a:r>
              <a:rPr lang="en-US" sz="1400" b="1" dirty="0">
                <a:solidFill>
                  <a:srgbClr val="376092"/>
                </a:solidFill>
                <a:latin typeface="Arial"/>
                <a:cs typeface="Arial"/>
              </a:rPr>
              <a:t>ascend</a:t>
            </a:r>
            <a:r>
              <a:rPr lang="en-US" sz="1400" dirty="0">
                <a:solidFill>
                  <a:srgbClr val="376092"/>
                </a:solidFill>
                <a:latin typeface="Arial"/>
                <a:cs typeface="Arial"/>
              </a:rPr>
              <a:t> analytics</a:t>
            </a:r>
            <a:endParaRPr lang="en-US" sz="1400" dirty="0">
              <a:solidFill>
                <a:prstClr val="black">
                  <a:tint val="75000"/>
                </a:prstClr>
              </a:solidFill>
            </a:endParaRPr>
          </a:p>
        </p:txBody>
      </p:sp>
      <p:cxnSp>
        <p:nvCxnSpPr>
          <p:cNvPr id="6" name="Straight Connector 5"/>
          <p:cNvCxnSpPr/>
          <p:nvPr userDrawn="1"/>
        </p:nvCxnSpPr>
        <p:spPr>
          <a:xfrm>
            <a:off x="7147554" y="6319886"/>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57200" y="10585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2"/>
          </p:nvPr>
        </p:nvSpPr>
        <p:spPr>
          <a:xfrm>
            <a:off x="457200" y="1310579"/>
            <a:ext cx="8229600" cy="4824498"/>
          </a:xfrm>
        </p:spPr>
        <p:txBody>
          <a:bodyPr/>
          <a:lstStyle>
            <a:lvl1pPr marL="231775" indent="-231775">
              <a:defRPr sz="1800">
                <a:solidFill>
                  <a:schemeClr val="accent1">
                    <a:lumMod val="75000"/>
                  </a:schemeClr>
                </a:solidFill>
                <a:latin typeface="Franklin Gothic Demi Cond" charset="0"/>
                <a:ea typeface="Franklin Gothic Demi Cond" charset="0"/>
                <a:cs typeface="Franklin Gothic Demi Cond" charset="0"/>
              </a:defRPr>
            </a:lvl1pPr>
            <a:lvl2pPr marL="688975" indent="-230188">
              <a:buFont typeface="Wingdings" panose="05000000000000000000" pitchFamily="2" charset="2"/>
              <a:buChar char="§"/>
              <a:defRPr sz="1400">
                <a:solidFill>
                  <a:schemeClr val="accent1">
                    <a:lumMod val="75000"/>
                  </a:schemeClr>
                </a:solidFill>
                <a:latin typeface="Franklin Gothic Book" charset="0"/>
                <a:ea typeface="Franklin Gothic Book" charset="0"/>
                <a:cs typeface="Franklin Gothic Book" charset="0"/>
              </a:defRPr>
            </a:lvl2pPr>
            <a:lvl3pPr>
              <a:defRPr sz="1400">
                <a:solidFill>
                  <a:schemeClr val="accent1">
                    <a:lumMod val="75000"/>
                  </a:schemeClr>
                </a:solidFill>
                <a:latin typeface="Franklin Gothic Book" charset="0"/>
                <a:ea typeface="Franklin Gothic Book" charset="0"/>
                <a:cs typeface="Franklin Gothic Book" charset="0"/>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0489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09600" y="1404355"/>
            <a:ext cx="8229600" cy="4824498"/>
          </a:xfrm>
        </p:spPr>
        <p:txBody>
          <a:bodyPr/>
          <a:lstStyle>
            <a:lvl1pPr marL="231775" indent="-231775">
              <a:defRPr sz="1800">
                <a:solidFill>
                  <a:schemeClr val="accent1">
                    <a:lumMod val="75000"/>
                  </a:schemeClr>
                </a:solidFill>
                <a:latin typeface="Franklin Gothic Demi Cond" charset="0"/>
                <a:ea typeface="Franklin Gothic Demi Cond" charset="0"/>
                <a:cs typeface="Franklin Gothic Demi Cond" charset="0"/>
              </a:defRPr>
            </a:lvl1pPr>
            <a:lvl2pPr marL="688975" indent="-230188">
              <a:buFont typeface="Wingdings" panose="05000000000000000000" pitchFamily="2" charset="2"/>
              <a:buChar char="§"/>
              <a:defRPr sz="1400">
                <a:solidFill>
                  <a:schemeClr val="accent1">
                    <a:lumMod val="75000"/>
                  </a:schemeClr>
                </a:solidFill>
                <a:latin typeface="Franklin Gothic Book" charset="0"/>
                <a:ea typeface="Franklin Gothic Book" charset="0"/>
                <a:cs typeface="Franklin Gothic Book" charset="0"/>
              </a:defRPr>
            </a:lvl2pPr>
            <a:lvl3pPr>
              <a:defRPr sz="1400">
                <a:solidFill>
                  <a:schemeClr val="accent1">
                    <a:lumMod val="75000"/>
                  </a:schemeClr>
                </a:solidFill>
                <a:latin typeface="Franklin Gothic Book" charset="0"/>
                <a:ea typeface="Franklin Gothic Book" charset="0"/>
                <a:cs typeface="Franklin Gothic Book" charset="0"/>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title"/>
          </p:nvPr>
        </p:nvSpPr>
        <p:spPr>
          <a:xfrm>
            <a:off x="609600" y="427038"/>
            <a:ext cx="8229600" cy="783942"/>
          </a:xfrm>
        </p:spPr>
        <p:txBody>
          <a:bodyPr>
            <a:normAutofit/>
          </a:bodyPr>
          <a:lstStyle>
            <a:lvl1pPr algn="l">
              <a:defRPr sz="2600" b="0">
                <a:solidFill>
                  <a:schemeClr val="accent1">
                    <a:lumMod val="75000"/>
                  </a:schemeClr>
                </a:solidFill>
                <a:latin typeface="Franklin Gothic Heavy" charset="0"/>
                <a:ea typeface="Franklin Gothic Heavy" charset="0"/>
                <a:cs typeface="Franklin Gothic Heavy" charset="0"/>
              </a:defRPr>
            </a:lvl1pPr>
          </a:lstStyle>
          <a:p>
            <a:endParaRPr lang="en-US" dirty="0"/>
          </a:p>
        </p:txBody>
      </p:sp>
      <p:sp>
        <p:nvSpPr>
          <p:cNvPr id="10" name="Slide Number Placeholder 4"/>
          <p:cNvSpPr txBox="1">
            <a:spLocks/>
          </p:cNvSpPr>
          <p:nvPr userDrawn="1"/>
        </p:nvSpPr>
        <p:spPr>
          <a:xfrm>
            <a:off x="6705600" y="6354932"/>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4F81BD">
                    <a:lumMod val="75000"/>
                  </a:srgbClr>
                </a:solidFill>
                <a:latin typeface="Arial" panose="020B0604020202020204" pitchFamily="34" charset="0"/>
                <a:cs typeface="Arial" panose="020B0604020202020204" pitchFamily="34" charset="0"/>
              </a:rPr>
              <a:pPr/>
              <a:t>‹#›</a:t>
            </a:fld>
            <a:r>
              <a:rPr lang="en-US" dirty="0">
                <a:solidFill>
                  <a:prstClr val="black">
                    <a:tint val="75000"/>
                  </a:prstClr>
                </a:solidFill>
              </a:rPr>
              <a:t> </a:t>
            </a:r>
            <a:r>
              <a:rPr lang="en-US" dirty="0">
                <a:solidFill>
                  <a:srgbClr val="376092"/>
                </a:solidFill>
                <a:latin typeface="Arial"/>
                <a:cs typeface="Arial"/>
              </a:rPr>
              <a:t>  </a:t>
            </a:r>
            <a:r>
              <a:rPr lang="en-US" sz="1400" b="1" dirty="0">
                <a:solidFill>
                  <a:srgbClr val="376092"/>
                </a:solidFill>
                <a:latin typeface="Arial"/>
                <a:cs typeface="Arial"/>
              </a:rPr>
              <a:t>ascend</a:t>
            </a:r>
            <a:r>
              <a:rPr lang="en-US" sz="1400" dirty="0">
                <a:solidFill>
                  <a:srgbClr val="376092"/>
                </a:solidFill>
                <a:latin typeface="Arial"/>
                <a:cs typeface="Arial"/>
              </a:rPr>
              <a:t> analytics</a:t>
            </a:r>
            <a:endParaRPr lang="en-US" sz="1400" dirty="0">
              <a:solidFill>
                <a:prstClr val="black">
                  <a:tint val="75000"/>
                </a:prstClr>
              </a:solidFill>
            </a:endParaRPr>
          </a:p>
        </p:txBody>
      </p:sp>
      <p:cxnSp>
        <p:nvCxnSpPr>
          <p:cNvPr id="11" name="Straight Connector 10"/>
          <p:cNvCxnSpPr/>
          <p:nvPr userDrawn="1"/>
        </p:nvCxnSpPr>
        <p:spPr>
          <a:xfrm>
            <a:off x="7329772" y="6382272"/>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09600" y="12109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5138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latin typeface="Franklin Gothic Heavy" charset="0"/>
                <a:ea typeface="Franklin Gothic Heavy" charset="0"/>
                <a:cs typeface="Franklin Gothic Heavy" charset="0"/>
              </a:defRPr>
            </a:lvl1pPr>
          </a:lstStyle>
          <a:p>
            <a:endParaRPr lang="en-US" dirty="0"/>
          </a:p>
        </p:txBody>
      </p:sp>
      <p:sp>
        <p:nvSpPr>
          <p:cNvPr id="7"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4F81BD">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8" name="Straight Connector 7"/>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57200" y="10585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2"/>
          </p:nvPr>
        </p:nvSpPr>
        <p:spPr>
          <a:xfrm>
            <a:off x="457200" y="1310579"/>
            <a:ext cx="8229600" cy="4824498"/>
          </a:xfrm>
        </p:spPr>
        <p:txBody>
          <a:bodyPr/>
          <a:lstStyle>
            <a:lvl1pPr marL="231775" indent="-231775">
              <a:defRPr sz="2000">
                <a:solidFill>
                  <a:schemeClr val="accent1">
                    <a:lumMod val="75000"/>
                  </a:schemeClr>
                </a:solidFill>
                <a:latin typeface="Franklin Gothic Demi Cond" charset="0"/>
                <a:ea typeface="Franklin Gothic Demi Cond" charset="0"/>
                <a:cs typeface="Franklin Gothic Demi Cond" charset="0"/>
              </a:defRPr>
            </a:lvl1pPr>
            <a:lvl2pPr marL="688975" indent="-230188">
              <a:buFont typeface="Wingdings" panose="05000000000000000000" pitchFamily="2" charset="2"/>
              <a:buChar char="§"/>
              <a:defRPr sz="1800">
                <a:solidFill>
                  <a:schemeClr val="accent1">
                    <a:lumMod val="75000"/>
                  </a:schemeClr>
                </a:solidFill>
                <a:latin typeface="Franklin Gothic Book" charset="0"/>
                <a:ea typeface="Franklin Gothic Book" charset="0"/>
                <a:cs typeface="Franklin Gothic Book" charset="0"/>
              </a:defRPr>
            </a:lvl2pPr>
            <a:lvl3pPr>
              <a:defRPr sz="1400">
                <a:solidFill>
                  <a:schemeClr val="accent1">
                    <a:lumMod val="75000"/>
                  </a:schemeClr>
                </a:solidFill>
                <a:latin typeface="Franklin Gothic Book" charset="0"/>
                <a:ea typeface="Franklin Gothic Book" charset="0"/>
                <a:cs typeface="Franklin Gothic Book" charset="0"/>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01976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NEW">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3200" b="0">
                <a:solidFill>
                  <a:schemeClr val="accent1">
                    <a:lumMod val="75000"/>
                  </a:schemeClr>
                </a:solidFill>
                <a:latin typeface="Franklin Gothic Heavy" charset="0"/>
                <a:ea typeface="Franklin Gothic Heavy" charset="0"/>
                <a:cs typeface="Franklin Gothic Heavy" charset="0"/>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5B9BD5">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p:cNvSpPr>
            <a:spLocks noGrp="1"/>
          </p:cNvSpPr>
          <p:nvPr>
            <p:ph sz="half" idx="2"/>
          </p:nvPr>
        </p:nvSpPr>
        <p:spPr>
          <a:xfrm>
            <a:off x="457200" y="1310579"/>
            <a:ext cx="8229600" cy="4824498"/>
          </a:xfrm>
        </p:spPr>
        <p:txBody>
          <a:bodyPr/>
          <a:lstStyle>
            <a:lvl1pPr marL="231775" indent="-231775">
              <a:defRPr sz="2000">
                <a:solidFill>
                  <a:schemeClr val="accent1">
                    <a:lumMod val="75000"/>
                  </a:schemeClr>
                </a:solidFill>
                <a:latin typeface="Franklin Gothic Book" charset="0"/>
                <a:ea typeface="Franklin Gothic Book" charset="0"/>
                <a:cs typeface="Franklin Gothic Book" charset="0"/>
              </a:defRPr>
            </a:lvl1pPr>
            <a:lvl2pPr marL="688975" indent="-230188">
              <a:buFont typeface="Wingdings" panose="05000000000000000000" pitchFamily="2" charset="2"/>
              <a:buChar char="§"/>
              <a:defRPr sz="1800">
                <a:solidFill>
                  <a:schemeClr val="accent1">
                    <a:lumMod val="75000"/>
                  </a:schemeClr>
                </a:solidFill>
                <a:latin typeface="Franklin Gothic Book" charset="0"/>
                <a:ea typeface="Franklin Gothic Book" charset="0"/>
                <a:cs typeface="Franklin Gothic Book" charset="0"/>
              </a:defRPr>
            </a:lvl2pPr>
            <a:lvl3pPr>
              <a:defRPr sz="1800">
                <a:solidFill>
                  <a:schemeClr val="accent1">
                    <a:lumMod val="75000"/>
                  </a:schemeClr>
                </a:solidFill>
                <a:latin typeface="Franklin Gothic Book" charset="0"/>
                <a:ea typeface="Franklin Gothic Book" charset="0"/>
                <a:cs typeface="Franklin Gothic Book" charset="0"/>
              </a:defRPr>
            </a:lvl3pPr>
            <a:lvl4pPr>
              <a:defRPr sz="1800">
                <a:solidFill>
                  <a:schemeClr val="accent1">
                    <a:lumMod val="75000"/>
                  </a:schemeClr>
                </a:solidFill>
                <a:latin typeface="Franklin Gothic Book" charset="0"/>
                <a:ea typeface="Franklin Gothic Book" charset="0"/>
                <a:cs typeface="Franklin Gothic Book" charset="0"/>
              </a:defRPr>
            </a:lvl4pPr>
            <a:lvl5pPr>
              <a:defRPr sz="1800">
                <a:solidFill>
                  <a:schemeClr val="accent1">
                    <a:lumMod val="75000"/>
                  </a:schemeClr>
                </a:solidFill>
                <a:latin typeface="Franklin Gothic Book" charset="0"/>
                <a:ea typeface="Franklin Gothic Book" charset="0"/>
                <a:cs typeface="Franklin Gothic Book"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69657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latin typeface="Franklin Gothic Heavy" charset="0"/>
                <a:ea typeface="Franklin Gothic Heavy" charset="0"/>
                <a:cs typeface="Franklin Gothic Heavy" charset="0"/>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chemeClr val="accent1">
                    <a:lumMod val="75000"/>
                  </a:schemeClr>
                </a:solidFill>
                <a:latin typeface="Arial" panose="020B0604020202020204" pitchFamily="34" charset="0"/>
                <a:cs typeface="Arial" panose="020B0604020202020204" pitchFamily="34" charset="0"/>
              </a:rPr>
              <a:pPr/>
              <a:t>‹#›</a:t>
            </a:fld>
            <a:r>
              <a:rPr lang="en-US"/>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p:cNvSpPr>
            <a:spLocks noGrp="1"/>
          </p:cNvSpPr>
          <p:nvPr>
            <p:ph sz="half" idx="2"/>
          </p:nvPr>
        </p:nvSpPr>
        <p:spPr>
          <a:xfrm>
            <a:off x="457200" y="1310579"/>
            <a:ext cx="8229600" cy="4824498"/>
          </a:xfrm>
        </p:spPr>
        <p:txBody>
          <a:bodyPr/>
          <a:lstStyle>
            <a:lvl1pPr marL="231775" indent="-231775">
              <a:defRPr sz="1800">
                <a:solidFill>
                  <a:schemeClr val="accent1">
                    <a:lumMod val="75000"/>
                  </a:schemeClr>
                </a:solidFill>
                <a:latin typeface="Franklin Gothic Demi Cond" charset="0"/>
                <a:ea typeface="Franklin Gothic Demi Cond" charset="0"/>
                <a:cs typeface="Franklin Gothic Demi Cond" charset="0"/>
              </a:defRPr>
            </a:lvl1pPr>
            <a:lvl2pPr marL="688975" indent="-230188">
              <a:buFont typeface="Wingdings" panose="05000000000000000000" pitchFamily="2" charset="2"/>
              <a:buChar char="§"/>
              <a:defRPr sz="1400">
                <a:solidFill>
                  <a:schemeClr val="accent1">
                    <a:lumMod val="75000"/>
                  </a:schemeClr>
                </a:solidFill>
                <a:latin typeface="Franklin Gothic Book" charset="0"/>
                <a:ea typeface="Franklin Gothic Book" charset="0"/>
                <a:cs typeface="Franklin Gothic Book" charset="0"/>
              </a:defRPr>
            </a:lvl2pPr>
            <a:lvl3pPr>
              <a:defRPr sz="1400">
                <a:solidFill>
                  <a:schemeClr val="accent1">
                    <a:lumMod val="75000"/>
                  </a:schemeClr>
                </a:solidFill>
                <a:latin typeface="Franklin Gothic Book" charset="0"/>
                <a:ea typeface="Franklin Gothic Book" charset="0"/>
                <a:cs typeface="Franklin Gothic Book" charset="0"/>
              </a:defRPr>
            </a:lvl3pPr>
            <a:lvl4pPr>
              <a:defRPr sz="1400">
                <a:solidFill>
                  <a:schemeClr val="accent1">
                    <a:lumMod val="75000"/>
                  </a:schemeClr>
                </a:solidFill>
                <a:latin typeface="Franklin Gothic Book" charset="0"/>
                <a:ea typeface="Franklin Gothic Book" charset="0"/>
                <a:cs typeface="Franklin Gothic Book" charset="0"/>
              </a:defRPr>
            </a:lvl4pPr>
            <a:lvl5pPr>
              <a:defRPr sz="1400">
                <a:solidFill>
                  <a:schemeClr val="accent1">
                    <a:lumMod val="75000"/>
                  </a:schemeClr>
                </a:solidFill>
                <a:latin typeface="Franklin Gothic Book" charset="0"/>
                <a:ea typeface="Franklin Gothic Book" charset="0"/>
                <a:cs typeface="Franklin Gothic Book"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48930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5B9BD5">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50800">
            <a:solidFill>
              <a:srgbClr val="7BC8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0710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0ED5E4-038E-5C43-9559-4752566BE382}"/>
              </a:ext>
            </a:extLst>
          </p:cNvPr>
          <p:cNvSpPr/>
          <p:nvPr/>
        </p:nvSpPr>
        <p:spPr>
          <a:xfrm>
            <a:off x="-22775" y="-1174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9"/>
          </a:p>
        </p:txBody>
      </p:sp>
      <p:sp>
        <p:nvSpPr>
          <p:cNvPr id="3" name="Subtitle 2"/>
          <p:cNvSpPr>
            <a:spLocks noGrp="1"/>
          </p:cNvSpPr>
          <p:nvPr>
            <p:ph type="subTitle" idx="1"/>
          </p:nvPr>
        </p:nvSpPr>
        <p:spPr>
          <a:xfrm>
            <a:off x="685800" y="3602039"/>
            <a:ext cx="6858000" cy="1655763"/>
          </a:xfrm>
          <a:prstGeom prst="rect">
            <a:avLst/>
          </a:prstGeom>
        </p:spPr>
        <p:txBody>
          <a:bodyPr/>
          <a:lstStyle>
            <a:lvl1pPr marL="0" indent="0" algn="l">
              <a:spcAft>
                <a:spcPts val="0"/>
              </a:spcAft>
              <a:buNone/>
              <a:defRPr sz="1745" b="1">
                <a:solidFill>
                  <a:srgbClr val="002060"/>
                </a:solidFill>
              </a:defRPr>
            </a:lvl1pPr>
            <a:lvl2pPr marL="332507" indent="0" algn="ctr">
              <a:buNone/>
              <a:defRPr sz="1455"/>
            </a:lvl2pPr>
            <a:lvl3pPr marL="665013" indent="0" algn="ctr">
              <a:buNone/>
              <a:defRPr sz="1309"/>
            </a:lvl3pPr>
            <a:lvl4pPr marL="997519" indent="0" algn="ctr">
              <a:buNone/>
              <a:defRPr sz="1164"/>
            </a:lvl4pPr>
            <a:lvl5pPr marL="1330025" indent="0" algn="ctr">
              <a:buNone/>
              <a:defRPr sz="1164"/>
            </a:lvl5pPr>
            <a:lvl6pPr marL="1662531" indent="0" algn="ctr">
              <a:buNone/>
              <a:defRPr sz="1164"/>
            </a:lvl6pPr>
            <a:lvl7pPr marL="1995037" indent="0" algn="ctr">
              <a:buNone/>
              <a:defRPr sz="1164"/>
            </a:lvl7pPr>
            <a:lvl8pPr marL="2327543" indent="0" algn="ctr">
              <a:buNone/>
              <a:defRPr sz="1164"/>
            </a:lvl8pPr>
            <a:lvl9pPr marL="2660050" indent="0" algn="ctr">
              <a:buNone/>
              <a:defRPr sz="1164"/>
            </a:lvl9pPr>
          </a:lstStyle>
          <a:p>
            <a:r>
              <a:rPr lang="en-US"/>
              <a:t>Click to edit Master subtitle style</a:t>
            </a:r>
            <a:endParaRPr lang="en-US" dirty="0"/>
          </a:p>
        </p:txBody>
      </p:sp>
      <p:sp>
        <p:nvSpPr>
          <p:cNvPr id="2" name="Title 1"/>
          <p:cNvSpPr>
            <a:spLocks noGrp="1"/>
          </p:cNvSpPr>
          <p:nvPr>
            <p:ph type="ctrTitle"/>
          </p:nvPr>
        </p:nvSpPr>
        <p:spPr>
          <a:xfrm>
            <a:off x="685800" y="1230316"/>
            <a:ext cx="6858000" cy="2366963"/>
          </a:xfrm>
        </p:spPr>
        <p:txBody>
          <a:bodyPr anchor="b">
            <a:normAutofit/>
          </a:bodyPr>
          <a:lstStyle>
            <a:lvl1pPr algn="l">
              <a:defRPr sz="2545">
                <a:solidFill>
                  <a:srgbClr val="84BF41"/>
                </a:solidFill>
              </a:defRPr>
            </a:lvl1pPr>
          </a:lstStyle>
          <a:p>
            <a:r>
              <a:rPr lang="en-US"/>
              <a:t>Click to edit Master title style</a:t>
            </a:r>
            <a:endParaRPr lang="en-US" dirty="0"/>
          </a:p>
        </p:txBody>
      </p:sp>
      <p:sp>
        <p:nvSpPr>
          <p:cNvPr id="14" name="Footer Placeholder 4"/>
          <p:cNvSpPr>
            <a:spLocks noGrp="1"/>
          </p:cNvSpPr>
          <p:nvPr>
            <p:ph type="ftr" sz="quarter" idx="11"/>
          </p:nvPr>
        </p:nvSpPr>
        <p:spPr>
          <a:xfrm>
            <a:off x="685800" y="6478873"/>
            <a:ext cx="1851660" cy="182880"/>
          </a:xfrm>
          <a:prstGeom prst="rect">
            <a:avLst/>
          </a:prstGeom>
        </p:spPr>
        <p:txBody>
          <a:bodyPr/>
          <a:lstStyle>
            <a:lvl1pPr>
              <a:defRPr>
                <a:solidFill>
                  <a:schemeClr val="tx1"/>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pic>
        <p:nvPicPr>
          <p:cNvPr id="19" name="Picture 18">
            <a:extLst>
              <a:ext uri="{FF2B5EF4-FFF2-40B4-BE49-F238E27FC236}">
                <a16:creationId xmlns:a16="http://schemas.microsoft.com/office/drawing/2014/main" id="{E0BF1474-E7EC-324F-9C11-76EF7047A6BC}"/>
              </a:ext>
            </a:extLst>
          </p:cNvPr>
          <p:cNvPicPr>
            <a:picLocks noChangeAspect="1"/>
          </p:cNvPicPr>
          <p:nvPr/>
        </p:nvPicPr>
        <p:blipFill>
          <a:blip r:embed="rId2"/>
          <a:stretch>
            <a:fillRect/>
          </a:stretch>
        </p:blipFill>
        <p:spPr>
          <a:xfrm>
            <a:off x="6430015" y="5292534"/>
            <a:ext cx="1997364" cy="1369219"/>
          </a:xfrm>
          <a:prstGeom prst="rect">
            <a:avLst/>
          </a:prstGeom>
        </p:spPr>
      </p:pic>
    </p:spTree>
    <p:extLst>
      <p:ext uri="{BB962C8B-B14F-4D97-AF65-F5344CB8AC3E}">
        <p14:creationId xmlns:p14="http://schemas.microsoft.com/office/powerpoint/2010/main" val="19803335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Pag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03B331-A2FC-0C41-9AFD-578C2F08BF77}"/>
              </a:ext>
            </a:extLst>
          </p:cNvPr>
          <p:cNvPicPr>
            <a:picLocks noChangeAspect="1"/>
          </p:cNvPicPr>
          <p:nvPr/>
        </p:nvPicPr>
        <p:blipFill>
          <a:blip r:embed="rId2">
            <a:alphaModFix amt="94000"/>
            <a:extLst>
              <a:ext uri="{BEBA8EAE-BF5A-486C-A8C5-ECC9F3942E4B}">
                <a14:imgProps xmlns:a14="http://schemas.microsoft.com/office/drawing/2010/main">
                  <a14:imgLayer r:embed="rId3">
                    <a14:imgEffect>
                      <a14:colorTemperature colorTemp="6631"/>
                    </a14:imgEffect>
                    <a14:imgEffect>
                      <a14:saturation sat="136000"/>
                    </a14:imgEffect>
                    <a14:imgEffect>
                      <a14:brightnessContrast bright="13000" contrast="15000"/>
                    </a14:imgEffect>
                  </a14:imgLayer>
                </a14:imgProps>
              </a:ext>
            </a:extLst>
          </a:blip>
          <a:stretch>
            <a:fillRect/>
          </a:stretch>
        </p:blipFill>
        <p:spPr>
          <a:xfrm>
            <a:off x="0" y="0"/>
            <a:ext cx="9703836" cy="6858000"/>
          </a:xfrm>
          <a:prstGeom prst="rect">
            <a:avLst/>
          </a:prstGeom>
        </p:spPr>
      </p:pic>
      <p:sp>
        <p:nvSpPr>
          <p:cNvPr id="2" name="Title 1"/>
          <p:cNvSpPr>
            <a:spLocks noGrp="1"/>
          </p:cNvSpPr>
          <p:nvPr>
            <p:ph type="ctrTitle"/>
          </p:nvPr>
        </p:nvSpPr>
        <p:spPr>
          <a:xfrm>
            <a:off x="685800" y="1197486"/>
            <a:ext cx="3983996" cy="2366963"/>
          </a:xfrm>
        </p:spPr>
        <p:txBody>
          <a:bodyPr anchor="b">
            <a:normAutofit/>
          </a:bodyPr>
          <a:lstStyle>
            <a:lvl1pPr algn="l">
              <a:defRPr sz="2909">
                <a:solidFill>
                  <a:schemeClr val="tx2">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602039"/>
            <a:ext cx="6858000" cy="1655763"/>
          </a:xfrm>
          <a:prstGeom prst="rect">
            <a:avLst/>
          </a:prstGeom>
        </p:spPr>
        <p:txBody>
          <a:bodyPr>
            <a:normAutofit/>
          </a:bodyPr>
          <a:lstStyle>
            <a:lvl1pPr marL="0" indent="0" algn="l">
              <a:spcAft>
                <a:spcPts val="0"/>
              </a:spcAft>
              <a:buNone/>
              <a:defRPr sz="1636" b="1">
                <a:solidFill>
                  <a:schemeClr val="bg1"/>
                </a:solidFill>
              </a:defRPr>
            </a:lvl1pPr>
            <a:lvl2pPr marL="332507" indent="0" algn="ctr">
              <a:buNone/>
              <a:defRPr sz="1455"/>
            </a:lvl2pPr>
            <a:lvl3pPr marL="665013" indent="0" algn="ctr">
              <a:buNone/>
              <a:defRPr sz="1309"/>
            </a:lvl3pPr>
            <a:lvl4pPr marL="997519" indent="0" algn="ctr">
              <a:buNone/>
              <a:defRPr sz="1164"/>
            </a:lvl4pPr>
            <a:lvl5pPr marL="1330025" indent="0" algn="ctr">
              <a:buNone/>
              <a:defRPr sz="1164"/>
            </a:lvl5pPr>
            <a:lvl6pPr marL="1662531" indent="0" algn="ctr">
              <a:buNone/>
              <a:defRPr sz="1164"/>
            </a:lvl6pPr>
            <a:lvl7pPr marL="1995037" indent="0" algn="ctr">
              <a:buNone/>
              <a:defRPr sz="1164"/>
            </a:lvl7pPr>
            <a:lvl8pPr marL="2327543" indent="0" algn="ctr">
              <a:buNone/>
              <a:defRPr sz="1164"/>
            </a:lvl8pPr>
            <a:lvl9pPr marL="2660050" indent="0" algn="ctr">
              <a:buNone/>
              <a:defRPr sz="1164"/>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27F8BA3C-20D6-6F48-A5EC-2CDF1AB2C474}"/>
              </a:ext>
            </a:extLst>
          </p:cNvPr>
          <p:cNvPicPr>
            <a:picLocks noChangeAspect="1"/>
          </p:cNvPicPr>
          <p:nvPr/>
        </p:nvPicPr>
        <p:blipFill>
          <a:blip r:embed="rId4"/>
          <a:stretch>
            <a:fillRect/>
          </a:stretch>
        </p:blipFill>
        <p:spPr>
          <a:xfrm>
            <a:off x="685800" y="327270"/>
            <a:ext cx="2008909" cy="1393031"/>
          </a:xfrm>
          <a:prstGeom prst="rect">
            <a:avLst/>
          </a:prstGeom>
        </p:spPr>
      </p:pic>
      <p:sp>
        <p:nvSpPr>
          <p:cNvPr id="14" name="Footer Placeholder 4"/>
          <p:cNvSpPr>
            <a:spLocks noGrp="1"/>
          </p:cNvSpPr>
          <p:nvPr>
            <p:ph type="ftr" sz="quarter" idx="11"/>
          </p:nvPr>
        </p:nvSpPr>
        <p:spPr>
          <a:xfrm>
            <a:off x="685800" y="6478873"/>
            <a:ext cx="1851660" cy="182880"/>
          </a:xfrm>
          <a:prstGeom prst="rect">
            <a:avLst/>
          </a:prstGeom>
        </p:spPr>
        <p:txBody>
          <a:bodyPr/>
          <a:lstStyle>
            <a:lvl1pPr>
              <a:defRPr sz="1091">
                <a:solidFill>
                  <a:schemeClr val="bg1"/>
                </a:solidFill>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106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Title Slide#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0ED5E4-038E-5C43-9559-4752566BE382}"/>
              </a:ext>
            </a:extLst>
          </p:cNvPr>
          <p:cNvSpPr/>
          <p:nvPr/>
        </p:nvSpPr>
        <p:spPr>
          <a:xfrm>
            <a:off x="-22775" y="-1174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9"/>
          </a:p>
        </p:txBody>
      </p:sp>
      <p:pic>
        <p:nvPicPr>
          <p:cNvPr id="11" name="Picture 10">
            <a:extLst>
              <a:ext uri="{FF2B5EF4-FFF2-40B4-BE49-F238E27FC236}">
                <a16:creationId xmlns:a16="http://schemas.microsoft.com/office/drawing/2014/main" id="{FA6AD5A2-9429-054B-987F-5FED8B407CBE}"/>
              </a:ext>
            </a:extLst>
          </p:cNvPr>
          <p:cNvPicPr>
            <a:picLocks noChangeAspect="1"/>
          </p:cNvPicPr>
          <p:nvPr/>
        </p:nvPicPr>
        <p:blipFill>
          <a:blip r:embed="rId2"/>
          <a:stretch>
            <a:fillRect/>
          </a:stretch>
        </p:blipFill>
        <p:spPr>
          <a:xfrm>
            <a:off x="-22775" y="-190814"/>
            <a:ext cx="9166775" cy="7048814"/>
          </a:xfrm>
          <a:prstGeom prst="rect">
            <a:avLst/>
          </a:prstGeom>
        </p:spPr>
      </p:pic>
      <p:sp>
        <p:nvSpPr>
          <p:cNvPr id="14" name="Footer Placeholder 4"/>
          <p:cNvSpPr>
            <a:spLocks noGrp="1"/>
          </p:cNvSpPr>
          <p:nvPr>
            <p:ph type="ftr" sz="quarter" idx="11"/>
          </p:nvPr>
        </p:nvSpPr>
        <p:spPr>
          <a:xfrm>
            <a:off x="685800" y="6478873"/>
            <a:ext cx="1851660" cy="182880"/>
          </a:xfrm>
          <a:prstGeom prst="rect">
            <a:avLst/>
          </a:prstGeom>
        </p:spPr>
        <p:txBody>
          <a:bodyPr/>
          <a:lstStyle>
            <a:lvl1pPr>
              <a:defRPr sz="1091">
                <a:solidFill>
                  <a:schemeClr val="bg1"/>
                </a:solidFill>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2" name="Title 1"/>
          <p:cNvSpPr>
            <a:spLocks noGrp="1"/>
          </p:cNvSpPr>
          <p:nvPr>
            <p:ph type="ctrTitle"/>
          </p:nvPr>
        </p:nvSpPr>
        <p:spPr>
          <a:xfrm>
            <a:off x="685800" y="1230316"/>
            <a:ext cx="6858000" cy="2366963"/>
          </a:xfrm>
        </p:spPr>
        <p:txBody>
          <a:bodyPr anchor="b">
            <a:normAutofit/>
          </a:bodyPr>
          <a:lstStyle>
            <a:lvl1pPr algn="l">
              <a:defRPr sz="2909">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602039"/>
            <a:ext cx="6858000" cy="1655763"/>
          </a:xfrm>
          <a:prstGeom prst="rect">
            <a:avLst/>
          </a:prstGeom>
        </p:spPr>
        <p:txBody>
          <a:bodyPr>
            <a:normAutofit/>
          </a:bodyPr>
          <a:lstStyle>
            <a:lvl1pPr marL="0" indent="0" algn="l">
              <a:spcAft>
                <a:spcPts val="0"/>
              </a:spcAft>
              <a:buNone/>
              <a:defRPr sz="1818">
                <a:solidFill>
                  <a:schemeClr val="bg1"/>
                </a:solidFill>
              </a:defRPr>
            </a:lvl1pPr>
            <a:lvl2pPr marL="332507" indent="0" algn="ctr">
              <a:buNone/>
              <a:defRPr sz="1455"/>
            </a:lvl2pPr>
            <a:lvl3pPr marL="665013" indent="0" algn="ctr">
              <a:buNone/>
              <a:defRPr sz="1309"/>
            </a:lvl3pPr>
            <a:lvl4pPr marL="997519" indent="0" algn="ctr">
              <a:buNone/>
              <a:defRPr sz="1164"/>
            </a:lvl4pPr>
            <a:lvl5pPr marL="1330025" indent="0" algn="ctr">
              <a:buNone/>
              <a:defRPr sz="1164"/>
            </a:lvl5pPr>
            <a:lvl6pPr marL="1662531" indent="0" algn="ctr">
              <a:buNone/>
              <a:defRPr sz="1164"/>
            </a:lvl6pPr>
            <a:lvl7pPr marL="1995037" indent="0" algn="ctr">
              <a:buNone/>
              <a:defRPr sz="1164"/>
            </a:lvl7pPr>
            <a:lvl8pPr marL="2327543" indent="0" algn="ctr">
              <a:buNone/>
              <a:defRPr sz="1164"/>
            </a:lvl8pPr>
            <a:lvl9pPr marL="2660050" indent="0" algn="ctr">
              <a:buNone/>
              <a:defRPr sz="1164"/>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D5037BA3-B923-554D-9B26-9371549F93DE}"/>
              </a:ext>
            </a:extLst>
          </p:cNvPr>
          <p:cNvPicPr>
            <a:picLocks noChangeAspect="1"/>
          </p:cNvPicPr>
          <p:nvPr/>
        </p:nvPicPr>
        <p:blipFill>
          <a:blip r:embed="rId3"/>
          <a:stretch>
            <a:fillRect/>
          </a:stretch>
        </p:blipFill>
        <p:spPr>
          <a:xfrm>
            <a:off x="6725287" y="183481"/>
            <a:ext cx="2008909" cy="1393031"/>
          </a:xfrm>
          <a:prstGeom prst="rect">
            <a:avLst/>
          </a:prstGeom>
        </p:spPr>
      </p:pic>
    </p:spTree>
    <p:extLst>
      <p:ext uri="{BB962C8B-B14F-4D97-AF65-F5344CB8AC3E}">
        <p14:creationId xmlns:p14="http://schemas.microsoft.com/office/powerpoint/2010/main" val="35581021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Title Slide#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0ED5E4-038E-5C43-9559-4752566BE382}"/>
              </a:ext>
            </a:extLst>
          </p:cNvPr>
          <p:cNvSpPr/>
          <p:nvPr/>
        </p:nvSpPr>
        <p:spPr>
          <a:xfrm>
            <a:off x="-22775" y="-1174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9"/>
          </a:p>
        </p:txBody>
      </p:sp>
      <p:pic>
        <p:nvPicPr>
          <p:cNvPr id="5" name="Picture 4">
            <a:extLst>
              <a:ext uri="{FF2B5EF4-FFF2-40B4-BE49-F238E27FC236}">
                <a16:creationId xmlns:a16="http://schemas.microsoft.com/office/drawing/2014/main" id="{FC0E25D3-8D4E-614B-AFD4-CD647375D1A3}"/>
              </a:ext>
            </a:extLst>
          </p:cNvPr>
          <p:cNvPicPr>
            <a:picLocks noChangeAspect="1"/>
          </p:cNvPicPr>
          <p:nvPr/>
        </p:nvPicPr>
        <p:blipFill>
          <a:blip r:embed="rId2"/>
          <a:stretch>
            <a:fillRect/>
          </a:stretch>
        </p:blipFill>
        <p:spPr>
          <a:xfrm flipH="1">
            <a:off x="-22775" y="0"/>
            <a:ext cx="9166775" cy="6857537"/>
          </a:xfrm>
          <a:prstGeom prst="rect">
            <a:avLst/>
          </a:prstGeom>
        </p:spPr>
      </p:pic>
      <p:sp>
        <p:nvSpPr>
          <p:cNvPr id="3" name="Subtitle 2"/>
          <p:cNvSpPr>
            <a:spLocks noGrp="1"/>
          </p:cNvSpPr>
          <p:nvPr>
            <p:ph type="subTitle" idx="1"/>
          </p:nvPr>
        </p:nvSpPr>
        <p:spPr>
          <a:xfrm>
            <a:off x="685800" y="3602039"/>
            <a:ext cx="6858000" cy="1655763"/>
          </a:xfrm>
          <a:prstGeom prst="rect">
            <a:avLst/>
          </a:prstGeom>
        </p:spPr>
        <p:txBody>
          <a:bodyPr>
            <a:normAutofit/>
          </a:bodyPr>
          <a:lstStyle>
            <a:lvl1pPr marL="0" indent="0" algn="l">
              <a:spcAft>
                <a:spcPts val="0"/>
              </a:spcAft>
              <a:buNone/>
              <a:defRPr sz="1818" b="1">
                <a:solidFill>
                  <a:schemeClr val="tx1"/>
                </a:solidFill>
              </a:defRPr>
            </a:lvl1pPr>
            <a:lvl2pPr marL="332507" indent="0" algn="ctr">
              <a:buNone/>
              <a:defRPr sz="1455"/>
            </a:lvl2pPr>
            <a:lvl3pPr marL="665013" indent="0" algn="ctr">
              <a:buNone/>
              <a:defRPr sz="1309"/>
            </a:lvl3pPr>
            <a:lvl4pPr marL="997519" indent="0" algn="ctr">
              <a:buNone/>
              <a:defRPr sz="1164"/>
            </a:lvl4pPr>
            <a:lvl5pPr marL="1330025" indent="0" algn="ctr">
              <a:buNone/>
              <a:defRPr sz="1164"/>
            </a:lvl5pPr>
            <a:lvl6pPr marL="1662531" indent="0" algn="ctr">
              <a:buNone/>
              <a:defRPr sz="1164"/>
            </a:lvl6pPr>
            <a:lvl7pPr marL="1995037" indent="0" algn="ctr">
              <a:buNone/>
              <a:defRPr sz="1164"/>
            </a:lvl7pPr>
            <a:lvl8pPr marL="2327543" indent="0" algn="ctr">
              <a:buNone/>
              <a:defRPr sz="1164"/>
            </a:lvl8pPr>
            <a:lvl9pPr marL="2660050" indent="0" algn="ctr">
              <a:buNone/>
              <a:defRPr sz="1164"/>
            </a:lvl9pPr>
          </a:lstStyle>
          <a:p>
            <a:r>
              <a:rPr lang="en-US"/>
              <a:t>Click to edit Master subtitle style</a:t>
            </a:r>
            <a:endParaRPr lang="en-US" dirty="0"/>
          </a:p>
        </p:txBody>
      </p:sp>
      <p:sp>
        <p:nvSpPr>
          <p:cNvPr id="2" name="Title 1"/>
          <p:cNvSpPr>
            <a:spLocks noGrp="1"/>
          </p:cNvSpPr>
          <p:nvPr>
            <p:ph type="ctrTitle"/>
          </p:nvPr>
        </p:nvSpPr>
        <p:spPr>
          <a:xfrm>
            <a:off x="685800" y="1230316"/>
            <a:ext cx="6858000" cy="2366963"/>
          </a:xfrm>
        </p:spPr>
        <p:txBody>
          <a:bodyPr anchor="b">
            <a:normAutofit/>
          </a:bodyPr>
          <a:lstStyle>
            <a:lvl1pPr algn="l">
              <a:defRPr sz="2909">
                <a:solidFill>
                  <a:schemeClr val="bg1"/>
                </a:solidFill>
              </a:defRPr>
            </a:lvl1pPr>
          </a:lstStyle>
          <a:p>
            <a:r>
              <a:rPr lang="en-US"/>
              <a:t>Click to edit Master title style</a:t>
            </a:r>
            <a:endParaRPr lang="en-US" dirty="0"/>
          </a:p>
        </p:txBody>
      </p:sp>
      <p:sp>
        <p:nvSpPr>
          <p:cNvPr id="14" name="Footer Placeholder 4"/>
          <p:cNvSpPr>
            <a:spLocks noGrp="1"/>
          </p:cNvSpPr>
          <p:nvPr>
            <p:ph type="ftr" sz="quarter" idx="11"/>
          </p:nvPr>
        </p:nvSpPr>
        <p:spPr>
          <a:xfrm>
            <a:off x="685800" y="6478873"/>
            <a:ext cx="1851660" cy="182880"/>
          </a:xfrm>
          <a:prstGeom prst="rect">
            <a:avLst/>
          </a:prstGeom>
        </p:spPr>
        <p:txBody>
          <a:bodyPr/>
          <a:lstStyle>
            <a:lvl1pPr>
              <a:defRPr sz="1091">
                <a:solidFill>
                  <a:schemeClr val="bg1"/>
                </a:solidFill>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pic>
        <p:nvPicPr>
          <p:cNvPr id="10" name="Picture 9">
            <a:extLst>
              <a:ext uri="{FF2B5EF4-FFF2-40B4-BE49-F238E27FC236}">
                <a16:creationId xmlns:a16="http://schemas.microsoft.com/office/drawing/2014/main" id="{BE349432-1F91-1F4B-AB7B-F4CC91E918DB}"/>
              </a:ext>
            </a:extLst>
          </p:cNvPr>
          <p:cNvPicPr>
            <a:picLocks noChangeAspect="1"/>
          </p:cNvPicPr>
          <p:nvPr/>
        </p:nvPicPr>
        <p:blipFill>
          <a:blip r:embed="rId3"/>
          <a:stretch>
            <a:fillRect/>
          </a:stretch>
        </p:blipFill>
        <p:spPr>
          <a:xfrm>
            <a:off x="6725287" y="183481"/>
            <a:ext cx="2008909" cy="1393031"/>
          </a:xfrm>
          <a:prstGeom prst="rect">
            <a:avLst/>
          </a:prstGeom>
        </p:spPr>
      </p:pic>
    </p:spTree>
    <p:extLst>
      <p:ext uri="{BB962C8B-B14F-4D97-AF65-F5344CB8AC3E}">
        <p14:creationId xmlns:p14="http://schemas.microsoft.com/office/powerpoint/2010/main" val="39901713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C467BF-5EF4-5445-BB2C-1F5096FEC8D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1000"/>
                    </a14:imgEffect>
                  </a14:imgLayer>
                </a14:imgProps>
              </a:ext>
            </a:extLst>
          </a:blip>
          <a:stretch>
            <a:fillRect/>
          </a:stretch>
        </p:blipFill>
        <p:spPr>
          <a:xfrm flipH="1">
            <a:off x="0" y="0"/>
            <a:ext cx="9144000" cy="6858000"/>
          </a:xfrm>
          <a:prstGeom prst="rect">
            <a:avLst/>
          </a:prstGeom>
        </p:spPr>
      </p:pic>
      <p:sp>
        <p:nvSpPr>
          <p:cNvPr id="6" name="Footer Placeholder 4"/>
          <p:cNvSpPr>
            <a:spLocks noGrp="1"/>
          </p:cNvSpPr>
          <p:nvPr>
            <p:ph type="ftr" sz="quarter" idx="11"/>
          </p:nvPr>
        </p:nvSpPr>
        <p:spPr>
          <a:xfrm>
            <a:off x="685800" y="6478873"/>
            <a:ext cx="1851660" cy="182880"/>
          </a:xfrm>
          <a:prstGeom prst="rect">
            <a:avLst/>
          </a:prstGeom>
        </p:spPr>
        <p:txBody>
          <a:bodyPr/>
          <a:lstStyle>
            <a:lvl1pPr>
              <a:defRPr sz="1091">
                <a:solidFill>
                  <a:schemeClr val="bg1"/>
                </a:solidFill>
                <a:latin typeface="Calibri" panose="020F0502020204030204" pitchFamily="34" charset="0"/>
                <a:cs typeface="Calibri" panose="020F0502020204030204" pitchFamily="34" charset="0"/>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3" name="Subtitle 2"/>
          <p:cNvSpPr>
            <a:spLocks noGrp="1"/>
          </p:cNvSpPr>
          <p:nvPr>
            <p:ph type="subTitle" idx="1"/>
          </p:nvPr>
        </p:nvSpPr>
        <p:spPr>
          <a:xfrm>
            <a:off x="685800" y="3602039"/>
            <a:ext cx="6858000" cy="1655763"/>
          </a:xfrm>
          <a:prstGeom prst="rect">
            <a:avLst/>
          </a:prstGeom>
        </p:spPr>
        <p:txBody>
          <a:bodyPr>
            <a:normAutofit/>
          </a:bodyPr>
          <a:lstStyle>
            <a:lvl1pPr marL="0" indent="0" algn="l">
              <a:spcAft>
                <a:spcPts val="0"/>
              </a:spcAft>
              <a:buNone/>
              <a:defRPr sz="1636" b="1">
                <a:solidFill>
                  <a:schemeClr val="bg1"/>
                </a:solidFill>
              </a:defRPr>
            </a:lvl1pPr>
            <a:lvl2pPr marL="332507" indent="0" algn="ctr">
              <a:buNone/>
              <a:defRPr sz="1455"/>
            </a:lvl2pPr>
            <a:lvl3pPr marL="665013" indent="0" algn="ctr">
              <a:buNone/>
              <a:defRPr sz="1309"/>
            </a:lvl3pPr>
            <a:lvl4pPr marL="997519" indent="0" algn="ctr">
              <a:buNone/>
              <a:defRPr sz="1164"/>
            </a:lvl4pPr>
            <a:lvl5pPr marL="1330025" indent="0" algn="ctr">
              <a:buNone/>
              <a:defRPr sz="1164"/>
            </a:lvl5pPr>
            <a:lvl6pPr marL="1662531" indent="0" algn="ctr">
              <a:buNone/>
              <a:defRPr sz="1164"/>
            </a:lvl6pPr>
            <a:lvl7pPr marL="1995037" indent="0" algn="ctr">
              <a:buNone/>
              <a:defRPr sz="1164"/>
            </a:lvl7pPr>
            <a:lvl8pPr marL="2327543" indent="0" algn="ctr">
              <a:buNone/>
              <a:defRPr sz="1164"/>
            </a:lvl8pPr>
            <a:lvl9pPr marL="2660050" indent="0" algn="ctr">
              <a:buNone/>
              <a:defRPr sz="1164"/>
            </a:lvl9pPr>
          </a:lstStyle>
          <a:p>
            <a:r>
              <a:rPr lang="en-US"/>
              <a:t>Click to edit Master subtitle style</a:t>
            </a:r>
            <a:endParaRPr lang="en-US" dirty="0"/>
          </a:p>
        </p:txBody>
      </p:sp>
      <p:sp>
        <p:nvSpPr>
          <p:cNvPr id="2" name="Title 1"/>
          <p:cNvSpPr>
            <a:spLocks noGrp="1"/>
          </p:cNvSpPr>
          <p:nvPr>
            <p:ph type="ctrTitle"/>
          </p:nvPr>
        </p:nvSpPr>
        <p:spPr>
          <a:xfrm>
            <a:off x="685800" y="1143001"/>
            <a:ext cx="6858000" cy="2366963"/>
          </a:xfrm>
        </p:spPr>
        <p:txBody>
          <a:bodyPr anchor="b">
            <a:normAutofit/>
          </a:bodyPr>
          <a:lstStyle>
            <a:lvl1pPr algn="l">
              <a:defRPr sz="2909">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12F86D5C-A204-7C43-A21E-66037EFA1851}"/>
              </a:ext>
            </a:extLst>
          </p:cNvPr>
          <p:cNvPicPr>
            <a:picLocks noChangeAspect="1"/>
          </p:cNvPicPr>
          <p:nvPr/>
        </p:nvPicPr>
        <p:blipFill>
          <a:blip r:embed="rId4"/>
          <a:stretch>
            <a:fillRect/>
          </a:stretch>
        </p:blipFill>
        <p:spPr>
          <a:xfrm>
            <a:off x="6725287" y="183481"/>
            <a:ext cx="2008909" cy="1393031"/>
          </a:xfrm>
          <a:prstGeom prst="rect">
            <a:avLst/>
          </a:prstGeom>
        </p:spPr>
      </p:pic>
    </p:spTree>
    <p:extLst>
      <p:ext uri="{BB962C8B-B14F-4D97-AF65-F5344CB8AC3E}">
        <p14:creationId xmlns:p14="http://schemas.microsoft.com/office/powerpoint/2010/main" val="13598799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2"/>
            <a:ext cx="2057400" cy="365125"/>
          </a:xfrm>
          <a:prstGeom prst="rect">
            <a:avLst/>
          </a:prstGeom>
        </p:spPr>
        <p:txBody>
          <a:bodyPr/>
          <a:lstStyle/>
          <a:p>
            <a:pPr fontAlgn="auto">
              <a:spcBef>
                <a:spcPts val="0"/>
              </a:spcBef>
              <a:spcAft>
                <a:spcPts val="0"/>
              </a:spcAft>
            </a:pPr>
            <a:endParaRPr lang="en-US">
              <a:solidFill>
                <a:prstClr val="black">
                  <a:tint val="75000"/>
                </a:prstClr>
              </a:solidFill>
              <a:latin typeface="Calibri" panose="020F0502020204030204"/>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9144000" cy="6858000"/>
          </a:xfrm>
          <a:prstGeom prst="rect">
            <a:avLst/>
          </a:prstGeom>
        </p:spPr>
      </p:pic>
      <p:sp>
        <p:nvSpPr>
          <p:cNvPr id="8" name="Title 1"/>
          <p:cNvSpPr txBox="1">
            <a:spLocks/>
          </p:cNvSpPr>
          <p:nvPr/>
        </p:nvSpPr>
        <p:spPr>
          <a:xfrm>
            <a:off x="4836358" y="0"/>
            <a:ext cx="3471249" cy="6857998"/>
          </a:xfrm>
          <a:prstGeom prst="rect">
            <a:avLst/>
          </a:prstGeom>
          <a:solidFill>
            <a:schemeClr val="accent1">
              <a:lumMod val="50000"/>
              <a:alpha val="80000"/>
            </a:schemeClr>
          </a:solidFill>
          <a:ln>
            <a:noFill/>
          </a:ln>
        </p:spPr>
        <p:txBody>
          <a:bodyPr vert="horz" lIns="106403" tIns="53202" rIns="106403" bIns="53202"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br>
              <a:rPr lang="en-US" sz="3724" b="1" dirty="0">
                <a:solidFill>
                  <a:schemeClr val="bg1"/>
                </a:solidFill>
              </a:rPr>
            </a:br>
            <a:br>
              <a:rPr lang="en-US" sz="3724" b="1" dirty="0">
                <a:solidFill>
                  <a:schemeClr val="bg1"/>
                </a:solidFill>
              </a:rPr>
            </a:br>
            <a:endParaRPr lang="en-US" sz="2793" b="1" dirty="0">
              <a:solidFill>
                <a:schemeClr val="accent1"/>
              </a:solidFill>
            </a:endParaRPr>
          </a:p>
          <a:p>
            <a:endParaRPr lang="en-US" sz="2793" b="1" dirty="0">
              <a:solidFill>
                <a:schemeClr val="accent1"/>
              </a:solidFill>
            </a:endParaRPr>
          </a:p>
          <a:p>
            <a:endParaRPr lang="en-US" sz="2793" b="1" dirty="0">
              <a:solidFill>
                <a:schemeClr val="accent1"/>
              </a:solidFill>
            </a:endParaRPr>
          </a:p>
          <a:p>
            <a:endParaRPr lang="en-US" sz="2793" b="1" dirty="0">
              <a:solidFill>
                <a:schemeClr val="accent1"/>
              </a:solidFill>
            </a:endParaRPr>
          </a:p>
          <a:p>
            <a:endParaRPr lang="en-US" sz="2793" b="1" dirty="0">
              <a:solidFill>
                <a:schemeClr val="accent1"/>
              </a:solidFill>
            </a:endParaRPr>
          </a:p>
          <a:p>
            <a:br>
              <a:rPr lang="en-US" sz="3724" b="1" dirty="0">
                <a:solidFill>
                  <a:schemeClr val="accent1"/>
                </a:solidFill>
              </a:rPr>
            </a:br>
            <a:endParaRPr lang="en-US" sz="3724" b="1" dirty="0">
              <a:solidFill>
                <a:schemeClr val="accent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844" y="380667"/>
            <a:ext cx="2468278" cy="980610"/>
          </a:xfrm>
          <a:prstGeom prst="rect">
            <a:avLst/>
          </a:prstGeom>
        </p:spPr>
      </p:pic>
      <p:sp>
        <p:nvSpPr>
          <p:cNvPr id="10" name="Title 9"/>
          <p:cNvSpPr>
            <a:spLocks noGrp="1"/>
          </p:cNvSpPr>
          <p:nvPr>
            <p:ph type="title"/>
          </p:nvPr>
        </p:nvSpPr>
        <p:spPr>
          <a:xfrm>
            <a:off x="4948404" y="1845129"/>
            <a:ext cx="3247159" cy="1325563"/>
          </a:xfrm>
        </p:spPr>
        <p:txBody>
          <a:bodyPr/>
          <a:lstStyle>
            <a:lvl1pPr>
              <a:defRPr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3" hasCustomPrompt="1"/>
          </p:nvPr>
        </p:nvSpPr>
        <p:spPr>
          <a:xfrm>
            <a:off x="4948405" y="3429001"/>
            <a:ext cx="3247159" cy="1605856"/>
          </a:xfrm>
        </p:spPr>
        <p:txBody>
          <a:bodyPr/>
          <a:lstStyle>
            <a:lvl1pPr marL="0" indent="0" algn="l">
              <a:buFontTx/>
              <a:buNone/>
              <a:defRPr baseline="0">
                <a:solidFill>
                  <a:schemeClr val="accent1">
                    <a:lumMod val="40000"/>
                    <a:lumOff val="60000"/>
                  </a:schemeClr>
                </a:solidFill>
              </a:defRPr>
            </a:lvl1pPr>
          </a:lstStyle>
          <a:p>
            <a:pPr lvl="0"/>
            <a:r>
              <a:rPr lang="en-US" dirty="0"/>
              <a:t>Enter sub-</a:t>
            </a:r>
            <a:r>
              <a:rPr lang="en-US" dirty="0" err="1"/>
              <a:t>tltle</a:t>
            </a:r>
            <a:endParaRPr lang="en-US" dirty="0"/>
          </a:p>
        </p:txBody>
      </p:sp>
      <p:sp>
        <p:nvSpPr>
          <p:cNvPr id="14" name="Text Placeholder 13"/>
          <p:cNvSpPr>
            <a:spLocks noGrp="1"/>
          </p:cNvSpPr>
          <p:nvPr>
            <p:ph type="body" sz="quarter" idx="14" hasCustomPrompt="1"/>
          </p:nvPr>
        </p:nvSpPr>
        <p:spPr>
          <a:xfrm>
            <a:off x="4948404" y="5264100"/>
            <a:ext cx="3187989" cy="608400"/>
          </a:xfrm>
        </p:spPr>
        <p:txBody>
          <a:bodyPr>
            <a:normAutofit/>
          </a:bodyPr>
          <a:lstStyle>
            <a:lvl1pPr marL="0" indent="0" algn="l">
              <a:buFontTx/>
              <a:buNone/>
              <a:defRPr sz="1455">
                <a:solidFill>
                  <a:schemeClr val="accent1">
                    <a:lumMod val="60000"/>
                    <a:lumOff val="40000"/>
                  </a:schemeClr>
                </a:solidFill>
              </a:defRPr>
            </a:lvl1pPr>
          </a:lstStyle>
          <a:p>
            <a:pPr lvl="0"/>
            <a:r>
              <a:rPr lang="en-US" dirty="0"/>
              <a:t>Enter date</a:t>
            </a:r>
          </a:p>
        </p:txBody>
      </p:sp>
    </p:spTree>
    <p:extLst>
      <p:ext uri="{BB962C8B-B14F-4D97-AF65-F5344CB8AC3E}">
        <p14:creationId xmlns:p14="http://schemas.microsoft.com/office/powerpoint/2010/main" val="5014986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4366-16E5-4483-8D22-2E3F9D6CD4D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12DA41D-0DE9-442B-B281-9CEAABC42697}"/>
              </a:ext>
            </a:extLst>
          </p:cNvPr>
          <p:cNvSpPr>
            <a:spLocks noGrp="1"/>
          </p:cNvSpPr>
          <p:nvPr>
            <p:ph type="sldNum" sz="quarter" idx="10"/>
          </p:nvPr>
        </p:nvSpPr>
        <p:spPr/>
        <p:txBody>
          <a:bodyPr/>
          <a:lstStyle>
            <a:lvl1pPr>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4" name="Footer Placeholder 3">
            <a:extLst>
              <a:ext uri="{FF2B5EF4-FFF2-40B4-BE49-F238E27FC236}">
                <a16:creationId xmlns:a16="http://schemas.microsoft.com/office/drawing/2014/main" id="{BA6B274E-E3BE-4859-AA49-9D0A3ACADB2A}"/>
              </a:ext>
            </a:extLst>
          </p:cNvPr>
          <p:cNvSpPr>
            <a:spLocks noGrp="1"/>
          </p:cNvSpPr>
          <p:nvPr>
            <p:ph type="ftr" sz="quarter" idx="11"/>
          </p:nvPr>
        </p:nvSpPr>
        <p:spPr/>
        <p:txBody>
          <a:bodyPr/>
          <a:lstStyle>
            <a:lvl1pPr>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792248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aragraph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909">
                <a:solidFill>
                  <a:srgbClr val="144D89"/>
                </a:solidFill>
              </a:defRPr>
            </a:lvl1pPr>
          </a:lstStyle>
          <a:p>
            <a:r>
              <a:rPr lang="en-US" dirty="0"/>
              <a:t>Click to edit Master title style, Calibri 32pt</a:t>
            </a:r>
          </a:p>
        </p:txBody>
      </p:sp>
      <p:sp>
        <p:nvSpPr>
          <p:cNvPr id="3" name="Slide Number Placeholder 2"/>
          <p:cNvSpPr>
            <a:spLocks noGrp="1"/>
          </p:cNvSpPr>
          <p:nvPr>
            <p:ph type="sldNum" sz="quarter" idx="10"/>
          </p:nvPr>
        </p:nvSpPr>
        <p:spPr>
          <a:xfrm>
            <a:off x="4314076" y="6471673"/>
            <a:ext cx="338924" cy="182880"/>
          </a:xfrm>
        </p:spPr>
        <p:txBody>
          <a:bodyPr/>
          <a:lstStyle>
            <a:lvl1pPr>
              <a:defRPr sz="909">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7" name="Content Placeholder 6">
            <a:extLst>
              <a:ext uri="{FF2B5EF4-FFF2-40B4-BE49-F238E27FC236}">
                <a16:creationId xmlns:a16="http://schemas.microsoft.com/office/drawing/2014/main" id="{1529D562-8490-3240-9422-CEC8746D13F7}"/>
              </a:ext>
            </a:extLst>
          </p:cNvPr>
          <p:cNvSpPr>
            <a:spLocks noGrp="1"/>
          </p:cNvSpPr>
          <p:nvPr>
            <p:ph sz="quarter" idx="12"/>
          </p:nvPr>
        </p:nvSpPr>
        <p:spPr>
          <a:xfrm>
            <a:off x="346876" y="1143001"/>
            <a:ext cx="8452724" cy="48939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2" descr="Image result for tid logo">
            <a:extLst>
              <a:ext uri="{FF2B5EF4-FFF2-40B4-BE49-F238E27FC236}">
                <a16:creationId xmlns:a16="http://schemas.microsoft.com/office/drawing/2014/main" id="{243AEF8B-5774-49F9-80AF-799165EBA44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6239" t="21279" r="15064" b="22355"/>
          <a:stretch/>
        </p:blipFill>
        <p:spPr bwMode="auto">
          <a:xfrm>
            <a:off x="460799" y="6254612"/>
            <a:ext cx="795971" cy="48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2653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Column Layout #1">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2"/>
          </p:nvPr>
        </p:nvSpPr>
        <p:spPr>
          <a:xfrm>
            <a:off x="918135" y="6478873"/>
            <a:ext cx="4055269" cy="182880"/>
          </a:xfrm>
        </p:spPr>
        <p:txBody>
          <a:bodyPr/>
          <a:lstStyle>
            <a:lvl1pPr>
              <a:defRPr>
                <a:solidFill>
                  <a:schemeClr val="tx1"/>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Title 6"/>
          <p:cNvSpPr>
            <a:spLocks noGrp="1"/>
          </p:cNvSpPr>
          <p:nvPr>
            <p:ph type="title" hasCustomPrompt="1"/>
          </p:nvPr>
        </p:nvSpPr>
        <p:spPr/>
        <p:txBody>
          <a:bodyPr>
            <a:normAutofit/>
          </a:bodyPr>
          <a:lstStyle>
            <a:lvl1pPr>
              <a:defRPr sz="2909">
                <a:solidFill>
                  <a:srgbClr val="144D89"/>
                </a:solidFill>
              </a:defRPr>
            </a:lvl1pPr>
          </a:lstStyle>
          <a:p>
            <a:r>
              <a:rPr lang="en-US" dirty="0"/>
              <a:t>Click to edit Master title style, Calibri 32 </a:t>
            </a:r>
            <a:r>
              <a:rPr lang="en-US" dirty="0" err="1"/>
              <a:t>pt</a:t>
            </a:r>
            <a:endParaRPr lang="en-US" dirty="0"/>
          </a:p>
        </p:txBody>
      </p:sp>
      <p:sp>
        <p:nvSpPr>
          <p:cNvPr id="3" name="Content Placeholder 2">
            <a:extLst>
              <a:ext uri="{FF2B5EF4-FFF2-40B4-BE49-F238E27FC236}">
                <a16:creationId xmlns:a16="http://schemas.microsoft.com/office/drawing/2014/main" id="{ED093DD8-898F-2B48-B86C-12250554C120}"/>
              </a:ext>
            </a:extLst>
          </p:cNvPr>
          <p:cNvSpPr>
            <a:spLocks noGrp="1"/>
          </p:cNvSpPr>
          <p:nvPr>
            <p:ph sz="quarter" idx="14" hasCustomPrompt="1"/>
          </p:nvPr>
        </p:nvSpPr>
        <p:spPr>
          <a:xfrm>
            <a:off x="346876" y="1155073"/>
            <a:ext cx="4102189" cy="5045075"/>
          </a:xfrm>
        </p:spPr>
        <p:txBody>
          <a:bodyPr/>
          <a:lstStyle>
            <a:lvl1pPr>
              <a:defRPr/>
            </a:lvl1pPr>
            <a:lvl2pPr>
              <a:defRPr/>
            </a:lvl2pPr>
            <a:lvl3pPr>
              <a:defRPr/>
            </a:lvl3pPr>
            <a:lvl4pPr>
              <a:defRPr/>
            </a:lvl4pPr>
            <a:lvl5pPr>
              <a:defRPr/>
            </a:lvl5pPr>
          </a:lstStyle>
          <a:p>
            <a:pPr lvl="0"/>
            <a:r>
              <a:rPr lang="en-US" dirty="0"/>
              <a:t>First level, Calibri 20pt</a:t>
            </a:r>
          </a:p>
          <a:p>
            <a:pPr lvl="1"/>
            <a:r>
              <a:rPr lang="en-US" dirty="0"/>
              <a:t>Second level, Calibri 18pt</a:t>
            </a:r>
          </a:p>
          <a:p>
            <a:pPr lvl="2"/>
            <a:r>
              <a:rPr lang="en-US" dirty="0"/>
              <a:t>Third level, Calibri 16pt</a:t>
            </a:r>
          </a:p>
          <a:p>
            <a:pPr lvl="3"/>
            <a:r>
              <a:rPr lang="en-US" dirty="0"/>
              <a:t>Fourth level, Calibri 14pt</a:t>
            </a:r>
          </a:p>
          <a:p>
            <a:pPr lvl="4"/>
            <a:r>
              <a:rPr lang="en-US" dirty="0"/>
              <a:t>Fifth level, Calibri 14pt</a:t>
            </a:r>
          </a:p>
        </p:txBody>
      </p:sp>
      <p:sp>
        <p:nvSpPr>
          <p:cNvPr id="18" name="Content Placeholder 2">
            <a:extLst>
              <a:ext uri="{FF2B5EF4-FFF2-40B4-BE49-F238E27FC236}">
                <a16:creationId xmlns:a16="http://schemas.microsoft.com/office/drawing/2014/main" id="{CC78BED5-7926-954F-A1E2-52D856077027}"/>
              </a:ext>
            </a:extLst>
          </p:cNvPr>
          <p:cNvSpPr>
            <a:spLocks noGrp="1"/>
          </p:cNvSpPr>
          <p:nvPr>
            <p:ph sz="quarter" idx="15" hasCustomPrompt="1"/>
          </p:nvPr>
        </p:nvSpPr>
        <p:spPr>
          <a:xfrm>
            <a:off x="4697411" y="1155073"/>
            <a:ext cx="4102189" cy="5045075"/>
          </a:xfrm>
        </p:spPr>
        <p:txBody>
          <a:bodyPr/>
          <a:lstStyle>
            <a:lvl1pPr>
              <a:defRPr/>
            </a:lvl1pPr>
            <a:lvl2pPr>
              <a:defRPr/>
            </a:lvl2pPr>
            <a:lvl3pPr>
              <a:defRPr/>
            </a:lvl3pPr>
            <a:lvl4pPr>
              <a:defRPr/>
            </a:lvl4pPr>
            <a:lvl5pPr>
              <a:defRPr/>
            </a:lvl5pPr>
          </a:lstStyle>
          <a:p>
            <a:pPr lvl="0"/>
            <a:r>
              <a:rPr lang="en-US" dirty="0"/>
              <a:t>First level, Calibri 20pt</a:t>
            </a:r>
          </a:p>
          <a:p>
            <a:pPr lvl="1"/>
            <a:r>
              <a:rPr lang="en-US" dirty="0"/>
              <a:t>Second level, Calibri 18pt</a:t>
            </a:r>
          </a:p>
          <a:p>
            <a:pPr lvl="2"/>
            <a:r>
              <a:rPr lang="en-US" dirty="0"/>
              <a:t>Third level, Calibri 16pt</a:t>
            </a:r>
          </a:p>
          <a:p>
            <a:pPr lvl="3"/>
            <a:r>
              <a:rPr lang="en-US" dirty="0"/>
              <a:t>Fourth level, Calibri 14pt</a:t>
            </a:r>
          </a:p>
          <a:p>
            <a:pPr lvl="4"/>
            <a:r>
              <a:rPr lang="en-US" dirty="0"/>
              <a:t>Fifth level, Calibri 14pt</a:t>
            </a:r>
          </a:p>
        </p:txBody>
      </p:sp>
    </p:spTree>
    <p:extLst>
      <p:ext uri="{BB962C8B-B14F-4D97-AF65-F5344CB8AC3E}">
        <p14:creationId xmlns:p14="http://schemas.microsoft.com/office/powerpoint/2010/main" val="14718420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Column Layou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6877" y="1152145"/>
            <a:ext cx="4065270" cy="823912"/>
          </a:xfrm>
          <a:prstGeom prst="rect">
            <a:avLst/>
          </a:prstGeom>
        </p:spPr>
        <p:txBody>
          <a:bodyPr anchor="b">
            <a:normAutofit/>
          </a:bodyPr>
          <a:lstStyle>
            <a:lvl1pPr marL="0" indent="0">
              <a:buNone/>
              <a:defRPr sz="2182" b="1"/>
            </a:lvl1pPr>
            <a:lvl2pPr marL="332507" indent="0">
              <a:buNone/>
              <a:defRPr sz="1455" b="1"/>
            </a:lvl2pPr>
            <a:lvl3pPr marL="665013" indent="0">
              <a:buNone/>
              <a:defRPr sz="1309" b="1"/>
            </a:lvl3pPr>
            <a:lvl4pPr marL="997519" indent="0">
              <a:buNone/>
              <a:defRPr sz="1164" b="1"/>
            </a:lvl4pPr>
            <a:lvl5pPr marL="1330025" indent="0">
              <a:buNone/>
              <a:defRPr sz="1164" b="1"/>
            </a:lvl5pPr>
            <a:lvl6pPr marL="1662531" indent="0">
              <a:buNone/>
              <a:defRPr sz="1164" b="1"/>
            </a:lvl6pPr>
            <a:lvl7pPr marL="1995037" indent="0">
              <a:buNone/>
              <a:defRPr sz="1164" b="1"/>
            </a:lvl7pPr>
            <a:lvl8pPr marL="2327543" indent="0">
              <a:buNone/>
              <a:defRPr sz="1164" b="1"/>
            </a:lvl8pPr>
            <a:lvl9pPr marL="2660050" indent="0">
              <a:buNone/>
              <a:defRPr sz="1164" b="1"/>
            </a:lvl9pPr>
          </a:lstStyle>
          <a:p>
            <a:pPr lvl="0"/>
            <a:r>
              <a:rPr lang="en-US" dirty="0"/>
              <a:t>Edit Master text styles, Calibri 24pt</a:t>
            </a:r>
          </a:p>
        </p:txBody>
      </p:sp>
      <p:sp>
        <p:nvSpPr>
          <p:cNvPr id="5" name="Text Placeholder 4"/>
          <p:cNvSpPr>
            <a:spLocks noGrp="1"/>
          </p:cNvSpPr>
          <p:nvPr>
            <p:ph type="body" sz="quarter" idx="3" hasCustomPrompt="1"/>
          </p:nvPr>
        </p:nvSpPr>
        <p:spPr>
          <a:xfrm>
            <a:off x="4744642" y="1152145"/>
            <a:ext cx="4056459" cy="823912"/>
          </a:xfrm>
          <a:prstGeom prst="rect">
            <a:avLst/>
          </a:prstGeom>
        </p:spPr>
        <p:txBody>
          <a:bodyPr anchor="b">
            <a:normAutofit/>
          </a:bodyPr>
          <a:lstStyle>
            <a:lvl1pPr marL="0" indent="0">
              <a:buNone/>
              <a:defRPr sz="2182" b="1"/>
            </a:lvl1pPr>
            <a:lvl2pPr marL="332507" indent="0">
              <a:buNone/>
              <a:defRPr sz="1455" b="1"/>
            </a:lvl2pPr>
            <a:lvl3pPr marL="665013" indent="0">
              <a:buNone/>
              <a:defRPr sz="1309" b="1"/>
            </a:lvl3pPr>
            <a:lvl4pPr marL="997519" indent="0">
              <a:buNone/>
              <a:defRPr sz="1164" b="1"/>
            </a:lvl4pPr>
            <a:lvl5pPr marL="1330025" indent="0">
              <a:buNone/>
              <a:defRPr sz="1164" b="1"/>
            </a:lvl5pPr>
            <a:lvl6pPr marL="1662531" indent="0">
              <a:buNone/>
              <a:defRPr sz="1164" b="1"/>
            </a:lvl6pPr>
            <a:lvl7pPr marL="1995037" indent="0">
              <a:buNone/>
              <a:defRPr sz="1164" b="1"/>
            </a:lvl7pPr>
            <a:lvl8pPr marL="2327543" indent="0">
              <a:buNone/>
              <a:defRPr sz="1164" b="1"/>
            </a:lvl8pPr>
            <a:lvl9pPr marL="2660050" indent="0">
              <a:buNone/>
              <a:defRPr sz="1164" b="1"/>
            </a:lvl9pPr>
          </a:lstStyle>
          <a:p>
            <a:pPr lvl="0"/>
            <a:r>
              <a:rPr lang="en-US" dirty="0"/>
              <a:t>Edit Master text styles, Calibri 24pt</a:t>
            </a:r>
          </a:p>
        </p:txBody>
      </p:sp>
      <p:sp>
        <p:nvSpPr>
          <p:cNvPr id="10" name="Title 9"/>
          <p:cNvSpPr>
            <a:spLocks noGrp="1"/>
          </p:cNvSpPr>
          <p:nvPr>
            <p:ph type="title" hasCustomPrompt="1"/>
          </p:nvPr>
        </p:nvSpPr>
        <p:spPr>
          <a:xfrm>
            <a:off x="346876" y="-4588"/>
            <a:ext cx="8452724" cy="1147589"/>
          </a:xfrm>
        </p:spPr>
        <p:txBody>
          <a:bodyPr>
            <a:normAutofit/>
          </a:bodyPr>
          <a:lstStyle>
            <a:lvl1pPr>
              <a:defRPr sz="2909"/>
            </a:lvl1pPr>
          </a:lstStyle>
          <a:p>
            <a:r>
              <a:rPr lang="en-US" dirty="0"/>
              <a:t>Click to edit Master title style, Calibri 32pt</a:t>
            </a:r>
          </a:p>
        </p:txBody>
      </p:sp>
      <p:sp>
        <p:nvSpPr>
          <p:cNvPr id="12" name="Slide Number Placeholder 11"/>
          <p:cNvSpPr>
            <a:spLocks noGrp="1"/>
          </p:cNvSpPr>
          <p:nvPr>
            <p:ph type="sldNum" sz="quarter" idx="11"/>
          </p:nvPr>
        </p:nvSpPr>
        <p:spPr/>
        <p:txBody>
          <a:bodyPr/>
          <a:lstStyle>
            <a:lvl1pPr>
              <a:defRPr sz="909">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2" name="Footer Placeholder 1"/>
          <p:cNvSpPr>
            <a:spLocks noGrp="1"/>
          </p:cNvSpPr>
          <p:nvPr>
            <p:ph type="ftr" sz="quarter" idx="12"/>
          </p:nvPr>
        </p:nvSpPr>
        <p:spPr>
          <a:xfrm>
            <a:off x="918135" y="6478873"/>
            <a:ext cx="4055269" cy="182880"/>
          </a:xfrm>
        </p:spPr>
        <p:txBody>
          <a:bodyPr/>
          <a:lstStyle>
            <a:lvl1pPr>
              <a:defRPr sz="909">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16" name="Content Placeholder 2">
            <a:extLst>
              <a:ext uri="{FF2B5EF4-FFF2-40B4-BE49-F238E27FC236}">
                <a16:creationId xmlns:a16="http://schemas.microsoft.com/office/drawing/2014/main" id="{00331F38-BEBC-0C45-91FD-BAFC437F552C}"/>
              </a:ext>
            </a:extLst>
          </p:cNvPr>
          <p:cNvSpPr>
            <a:spLocks noGrp="1"/>
          </p:cNvSpPr>
          <p:nvPr>
            <p:ph sz="quarter" idx="14" hasCustomPrompt="1"/>
          </p:nvPr>
        </p:nvSpPr>
        <p:spPr>
          <a:xfrm>
            <a:off x="346877" y="1985200"/>
            <a:ext cx="4065270" cy="4202874"/>
          </a:xfrm>
        </p:spPr>
        <p:txBody>
          <a:bodyPr/>
          <a:lstStyle>
            <a:lvl1pPr>
              <a:defRPr/>
            </a:lvl1pPr>
            <a:lvl2pPr>
              <a:defRPr/>
            </a:lvl2pPr>
            <a:lvl3pPr>
              <a:defRPr/>
            </a:lvl3pPr>
            <a:lvl4pPr>
              <a:defRPr/>
            </a:lvl4pPr>
            <a:lvl5pPr>
              <a:defRPr/>
            </a:lvl5pPr>
          </a:lstStyle>
          <a:p>
            <a:pPr lvl="0"/>
            <a:r>
              <a:rPr lang="en-US" dirty="0"/>
              <a:t>First level, Calibri 20pt</a:t>
            </a:r>
          </a:p>
          <a:p>
            <a:pPr lvl="1"/>
            <a:r>
              <a:rPr lang="en-US" dirty="0"/>
              <a:t>Second level, Calibri 18pt</a:t>
            </a:r>
          </a:p>
          <a:p>
            <a:pPr lvl="2"/>
            <a:r>
              <a:rPr lang="en-US" dirty="0"/>
              <a:t>Third level, Calibri 16pt</a:t>
            </a:r>
          </a:p>
          <a:p>
            <a:pPr lvl="3"/>
            <a:r>
              <a:rPr lang="en-US" dirty="0"/>
              <a:t>Fourth level, Calibri 14pt</a:t>
            </a:r>
          </a:p>
          <a:p>
            <a:pPr lvl="4"/>
            <a:r>
              <a:rPr lang="en-US" dirty="0"/>
              <a:t>Fifth level, Calibri 14pt</a:t>
            </a:r>
          </a:p>
        </p:txBody>
      </p:sp>
      <p:sp>
        <p:nvSpPr>
          <p:cNvPr id="17" name="Content Placeholder 2">
            <a:extLst>
              <a:ext uri="{FF2B5EF4-FFF2-40B4-BE49-F238E27FC236}">
                <a16:creationId xmlns:a16="http://schemas.microsoft.com/office/drawing/2014/main" id="{020578AC-0C79-684A-8F02-B2D064553979}"/>
              </a:ext>
            </a:extLst>
          </p:cNvPr>
          <p:cNvSpPr>
            <a:spLocks noGrp="1"/>
          </p:cNvSpPr>
          <p:nvPr>
            <p:ph sz="quarter" idx="15" hasCustomPrompt="1"/>
          </p:nvPr>
        </p:nvSpPr>
        <p:spPr>
          <a:xfrm>
            <a:off x="4744643" y="1988130"/>
            <a:ext cx="4054958" cy="4202874"/>
          </a:xfrm>
        </p:spPr>
        <p:txBody>
          <a:bodyPr/>
          <a:lstStyle>
            <a:lvl1pPr>
              <a:defRPr/>
            </a:lvl1pPr>
            <a:lvl2pPr>
              <a:defRPr/>
            </a:lvl2pPr>
            <a:lvl3pPr>
              <a:defRPr/>
            </a:lvl3pPr>
            <a:lvl4pPr>
              <a:defRPr/>
            </a:lvl4pPr>
            <a:lvl5pPr>
              <a:defRPr/>
            </a:lvl5pPr>
          </a:lstStyle>
          <a:p>
            <a:pPr lvl="0"/>
            <a:r>
              <a:rPr lang="en-US" dirty="0"/>
              <a:t>First level, Calibri 20pt</a:t>
            </a:r>
          </a:p>
          <a:p>
            <a:pPr lvl="1"/>
            <a:r>
              <a:rPr lang="en-US" dirty="0"/>
              <a:t>Second level, Calibri 18pt</a:t>
            </a:r>
          </a:p>
          <a:p>
            <a:pPr lvl="2"/>
            <a:r>
              <a:rPr lang="en-US" dirty="0"/>
              <a:t>Third level, Calibri 16pt</a:t>
            </a:r>
          </a:p>
          <a:p>
            <a:pPr lvl="3"/>
            <a:r>
              <a:rPr lang="en-US" dirty="0"/>
              <a:t>Fourth level, Calibri 14pt</a:t>
            </a:r>
          </a:p>
          <a:p>
            <a:pPr lvl="4"/>
            <a:r>
              <a:rPr lang="en-US" dirty="0"/>
              <a:t>Fifth level, Calibri 14pt</a:t>
            </a:r>
          </a:p>
        </p:txBody>
      </p:sp>
    </p:spTree>
    <p:extLst>
      <p:ext uri="{BB962C8B-B14F-4D97-AF65-F5344CB8AC3E}">
        <p14:creationId xmlns:p14="http://schemas.microsoft.com/office/powerpoint/2010/main" val="3962742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 Slide + Image #1">
    <p:spTree>
      <p:nvGrpSpPr>
        <p:cNvPr id="1" name=""/>
        <p:cNvGrpSpPr/>
        <p:nvPr/>
      </p:nvGrpSpPr>
      <p:grpSpPr>
        <a:xfrm>
          <a:off x="0" y="0"/>
          <a:ext cx="0" cy="0"/>
          <a:chOff x="0" y="0"/>
          <a:chExt cx="0" cy="0"/>
        </a:xfrm>
      </p:grpSpPr>
      <p:sp>
        <p:nvSpPr>
          <p:cNvPr id="14" name="Picture Placeholder 10"/>
          <p:cNvSpPr>
            <a:spLocks noGrp="1"/>
          </p:cNvSpPr>
          <p:nvPr>
            <p:ph type="pic" sz="quarter" idx="13" hasCustomPrompt="1"/>
          </p:nvPr>
        </p:nvSpPr>
        <p:spPr>
          <a:xfrm>
            <a:off x="4743450" y="0"/>
            <a:ext cx="4400552" cy="6858000"/>
          </a:xfrm>
          <a:prstGeom prst="rect">
            <a:avLst/>
          </a:prstGeom>
          <a:solidFill>
            <a:srgbClr val="333333"/>
          </a:solidFill>
        </p:spPr>
        <p:txBody>
          <a:bodyPr anchor="ctr"/>
          <a:lstStyle>
            <a:lvl1pPr marL="0" indent="0" algn="ctr">
              <a:buNone/>
              <a:defRPr>
                <a:solidFill>
                  <a:schemeClr val="bg2"/>
                </a:solidFill>
              </a:defRPr>
            </a:lvl1pPr>
          </a:lstStyle>
          <a:p>
            <a:r>
              <a:rPr lang="en-US" dirty="0"/>
              <a:t>Click the icon to add an image</a:t>
            </a:r>
          </a:p>
        </p:txBody>
      </p:sp>
      <p:sp>
        <p:nvSpPr>
          <p:cNvPr id="18" name="Text Placeholder 4"/>
          <p:cNvSpPr>
            <a:spLocks noGrp="1"/>
          </p:cNvSpPr>
          <p:nvPr>
            <p:ph type="body" sz="quarter" idx="14" hasCustomPrompt="1"/>
          </p:nvPr>
        </p:nvSpPr>
        <p:spPr>
          <a:xfrm>
            <a:off x="346876" y="291583"/>
            <a:ext cx="4057940" cy="823912"/>
          </a:xfrm>
          <a:prstGeom prst="rect">
            <a:avLst/>
          </a:prstGeom>
        </p:spPr>
        <p:txBody>
          <a:bodyPr anchor="t">
            <a:normAutofit/>
          </a:bodyPr>
          <a:lstStyle>
            <a:lvl1pPr marL="0" indent="0">
              <a:buNone/>
              <a:defRPr sz="2909" b="1">
                <a:solidFill>
                  <a:srgbClr val="144D89"/>
                </a:solidFill>
              </a:defRPr>
            </a:lvl1pPr>
            <a:lvl2pPr marL="332507" indent="0">
              <a:buNone/>
              <a:defRPr sz="1455" b="1"/>
            </a:lvl2pPr>
            <a:lvl3pPr marL="665013" indent="0">
              <a:buNone/>
              <a:defRPr sz="1309" b="1"/>
            </a:lvl3pPr>
            <a:lvl4pPr marL="997519" indent="0">
              <a:buNone/>
              <a:defRPr sz="1164" b="1"/>
            </a:lvl4pPr>
            <a:lvl5pPr marL="1330025" indent="0">
              <a:buNone/>
              <a:defRPr sz="1164" b="1"/>
            </a:lvl5pPr>
            <a:lvl6pPr marL="1662531" indent="0">
              <a:buNone/>
              <a:defRPr sz="1164" b="1"/>
            </a:lvl6pPr>
            <a:lvl7pPr marL="1995037" indent="0">
              <a:buNone/>
              <a:defRPr sz="1164" b="1"/>
            </a:lvl7pPr>
            <a:lvl8pPr marL="2327543" indent="0">
              <a:buNone/>
              <a:defRPr sz="1164" b="1"/>
            </a:lvl8pPr>
            <a:lvl9pPr marL="2660050" indent="0">
              <a:buNone/>
              <a:defRPr sz="1164" b="1"/>
            </a:lvl9pPr>
          </a:lstStyle>
          <a:p>
            <a:pPr lvl="0"/>
            <a:r>
              <a:rPr lang="en-US" dirty="0"/>
              <a:t>Title, Calibri 32pt</a:t>
            </a:r>
          </a:p>
        </p:txBody>
      </p:sp>
      <p:sp>
        <p:nvSpPr>
          <p:cNvPr id="3" name="Slide Number Placeholder 2"/>
          <p:cNvSpPr>
            <a:spLocks noGrp="1"/>
          </p:cNvSpPr>
          <p:nvPr>
            <p:ph type="sldNum" sz="quarter" idx="17"/>
          </p:nvPr>
        </p:nvSpPr>
        <p:spPr/>
        <p:txBody>
          <a:bodyPr/>
          <a:lstStyle>
            <a:lvl1pPr>
              <a:defRPr sz="909">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7" name="Content Placeholder 2">
            <a:extLst>
              <a:ext uri="{FF2B5EF4-FFF2-40B4-BE49-F238E27FC236}">
                <a16:creationId xmlns:a16="http://schemas.microsoft.com/office/drawing/2014/main" id="{A9395D22-969B-A148-B2EC-DDD72BAE9A3D}"/>
              </a:ext>
            </a:extLst>
          </p:cNvPr>
          <p:cNvSpPr>
            <a:spLocks noGrp="1"/>
          </p:cNvSpPr>
          <p:nvPr>
            <p:ph sz="quarter" idx="19" hasCustomPrompt="1"/>
          </p:nvPr>
        </p:nvSpPr>
        <p:spPr>
          <a:xfrm>
            <a:off x="346877" y="1152401"/>
            <a:ext cx="4065270" cy="5032045"/>
          </a:xfrm>
        </p:spPr>
        <p:txBody>
          <a:bodyPr/>
          <a:lstStyle>
            <a:lvl1pPr>
              <a:defRPr/>
            </a:lvl1pPr>
            <a:lvl2pPr>
              <a:defRPr/>
            </a:lvl2pPr>
            <a:lvl3pPr>
              <a:defRPr/>
            </a:lvl3pPr>
            <a:lvl4pPr>
              <a:defRPr/>
            </a:lvl4pPr>
            <a:lvl5pPr>
              <a:defRPr/>
            </a:lvl5pPr>
          </a:lstStyle>
          <a:p>
            <a:pPr lvl="0"/>
            <a:r>
              <a:rPr lang="en-US" dirty="0"/>
              <a:t>First level, Calibri 20pt</a:t>
            </a:r>
          </a:p>
          <a:p>
            <a:pPr lvl="1"/>
            <a:r>
              <a:rPr lang="en-US" dirty="0"/>
              <a:t>Second level, Calibri 18pt</a:t>
            </a:r>
          </a:p>
          <a:p>
            <a:pPr lvl="2"/>
            <a:r>
              <a:rPr lang="en-US" dirty="0"/>
              <a:t>Third level, Calibri 16pt</a:t>
            </a:r>
          </a:p>
          <a:p>
            <a:pPr lvl="3"/>
            <a:r>
              <a:rPr lang="en-US" dirty="0"/>
              <a:t>Fourth level, Calibri 14pt</a:t>
            </a:r>
          </a:p>
          <a:p>
            <a:pPr lvl="4"/>
            <a:r>
              <a:rPr lang="en-US" dirty="0"/>
              <a:t>Fifth level, Calibri 14pt</a:t>
            </a:r>
          </a:p>
        </p:txBody>
      </p:sp>
      <p:sp>
        <p:nvSpPr>
          <p:cNvPr id="8" name="Footer Placeholder 1">
            <a:extLst>
              <a:ext uri="{FF2B5EF4-FFF2-40B4-BE49-F238E27FC236}">
                <a16:creationId xmlns:a16="http://schemas.microsoft.com/office/drawing/2014/main" id="{C9725CF7-CBBB-9F43-BF1B-C0F468E32E69}"/>
              </a:ext>
            </a:extLst>
          </p:cNvPr>
          <p:cNvSpPr>
            <a:spLocks noGrp="1"/>
          </p:cNvSpPr>
          <p:nvPr>
            <p:ph type="ftr" sz="quarter" idx="12"/>
          </p:nvPr>
        </p:nvSpPr>
        <p:spPr>
          <a:xfrm>
            <a:off x="860982" y="6478873"/>
            <a:ext cx="3461878" cy="198017"/>
          </a:xfrm>
        </p:spPr>
        <p:txBody>
          <a:bodyPr/>
          <a:lstStyle>
            <a:lvl1pPr>
              <a:defRPr sz="909">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29683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ullet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909">
                <a:solidFill>
                  <a:srgbClr val="144D89"/>
                </a:solidFill>
              </a:defRPr>
            </a:lvl1pPr>
          </a:lstStyle>
          <a:p>
            <a:r>
              <a:rPr lang="en-US" dirty="0"/>
              <a:t>Click to edit Master Bullet Point Slide</a:t>
            </a:r>
          </a:p>
        </p:txBody>
      </p:sp>
      <p:sp>
        <p:nvSpPr>
          <p:cNvPr id="3" name="Slide Number Placeholder 2"/>
          <p:cNvSpPr>
            <a:spLocks noGrp="1"/>
          </p:cNvSpPr>
          <p:nvPr>
            <p:ph type="sldNum" sz="quarter" idx="10"/>
          </p:nvPr>
        </p:nvSpPr>
        <p:spPr/>
        <p:txBody>
          <a:bodyPr/>
          <a:lstStyle>
            <a:lvl1pPr>
              <a:defRPr sz="909">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lvl1pPr>
              <a:defRPr sz="909">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8" name="Content Placeholder 7">
            <a:extLst>
              <a:ext uri="{FF2B5EF4-FFF2-40B4-BE49-F238E27FC236}">
                <a16:creationId xmlns:a16="http://schemas.microsoft.com/office/drawing/2014/main" id="{75605AC3-156B-DB4E-9675-F7710A7A04B8}"/>
              </a:ext>
            </a:extLst>
          </p:cNvPr>
          <p:cNvSpPr>
            <a:spLocks noGrp="1"/>
          </p:cNvSpPr>
          <p:nvPr>
            <p:ph sz="quarter" idx="15"/>
          </p:nvPr>
        </p:nvSpPr>
        <p:spPr>
          <a:xfrm>
            <a:off x="335938" y="1177265"/>
            <a:ext cx="8463662" cy="4970121"/>
          </a:xfrm>
        </p:spPr>
        <p:txBody>
          <a:bodyPr/>
          <a:lstStyle>
            <a:lvl1pPr marL="209264" indent="-209264">
              <a:buFont typeface="Helvetica" pitchFamily="2"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6255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ent Slide + image #2">
    <p:spTree>
      <p:nvGrpSpPr>
        <p:cNvPr id="1" name=""/>
        <p:cNvGrpSpPr/>
        <p:nvPr/>
      </p:nvGrpSpPr>
      <p:grpSpPr>
        <a:xfrm>
          <a:off x="0" y="0"/>
          <a:ext cx="0" cy="0"/>
          <a:chOff x="0" y="0"/>
          <a:chExt cx="0" cy="0"/>
        </a:xfrm>
      </p:grpSpPr>
      <p:sp>
        <p:nvSpPr>
          <p:cNvPr id="8" name="Picture Placeholder 10"/>
          <p:cNvSpPr>
            <a:spLocks noGrp="1"/>
          </p:cNvSpPr>
          <p:nvPr>
            <p:ph type="pic" sz="quarter" idx="13" hasCustomPrompt="1"/>
          </p:nvPr>
        </p:nvSpPr>
        <p:spPr>
          <a:xfrm>
            <a:off x="0" y="5"/>
            <a:ext cx="4400550" cy="6857999"/>
          </a:xfrm>
          <a:prstGeom prst="rect">
            <a:avLst/>
          </a:prstGeom>
          <a:solidFill>
            <a:srgbClr val="333333"/>
          </a:solidFill>
        </p:spPr>
        <p:txBody>
          <a:bodyPr anchor="ctr"/>
          <a:lstStyle>
            <a:lvl1pPr marL="0" indent="0" algn="ctr">
              <a:buNone/>
              <a:defRPr>
                <a:solidFill>
                  <a:schemeClr val="bg2"/>
                </a:solidFill>
              </a:defRPr>
            </a:lvl1pPr>
          </a:lstStyle>
          <a:p>
            <a:r>
              <a:rPr lang="en-US" dirty="0"/>
              <a:t>Click the icon to add an image</a:t>
            </a:r>
          </a:p>
        </p:txBody>
      </p:sp>
      <p:sp>
        <p:nvSpPr>
          <p:cNvPr id="18" name="Text Placeholder 4"/>
          <p:cNvSpPr>
            <a:spLocks noGrp="1"/>
          </p:cNvSpPr>
          <p:nvPr>
            <p:ph type="body" sz="quarter" idx="14"/>
          </p:nvPr>
        </p:nvSpPr>
        <p:spPr>
          <a:xfrm>
            <a:off x="4743450" y="291583"/>
            <a:ext cx="4057650" cy="823912"/>
          </a:xfrm>
          <a:prstGeom prst="rect">
            <a:avLst/>
          </a:prstGeom>
        </p:spPr>
        <p:txBody>
          <a:bodyPr anchor="t">
            <a:normAutofit/>
          </a:bodyPr>
          <a:lstStyle>
            <a:lvl1pPr marL="0" indent="0">
              <a:buNone/>
              <a:defRPr sz="2909" b="1">
                <a:solidFill>
                  <a:srgbClr val="144D89"/>
                </a:solidFill>
              </a:defRPr>
            </a:lvl1pPr>
            <a:lvl2pPr marL="332507" indent="0">
              <a:buNone/>
              <a:defRPr sz="1455" b="1"/>
            </a:lvl2pPr>
            <a:lvl3pPr marL="665013" indent="0">
              <a:buNone/>
              <a:defRPr sz="1309" b="1"/>
            </a:lvl3pPr>
            <a:lvl4pPr marL="997519" indent="0">
              <a:buNone/>
              <a:defRPr sz="1164" b="1"/>
            </a:lvl4pPr>
            <a:lvl5pPr marL="1330025" indent="0">
              <a:buNone/>
              <a:defRPr sz="1164" b="1"/>
            </a:lvl5pPr>
            <a:lvl6pPr marL="1662531" indent="0">
              <a:buNone/>
              <a:defRPr sz="1164" b="1"/>
            </a:lvl6pPr>
            <a:lvl7pPr marL="1995037" indent="0">
              <a:buNone/>
              <a:defRPr sz="1164" b="1"/>
            </a:lvl7pPr>
            <a:lvl8pPr marL="2327543" indent="0">
              <a:buNone/>
              <a:defRPr sz="1164" b="1"/>
            </a:lvl8pPr>
            <a:lvl9pPr marL="2660050" indent="0">
              <a:buNone/>
              <a:defRPr sz="1164" b="1"/>
            </a:lvl9pPr>
          </a:lstStyle>
          <a:p>
            <a:pPr lvl="0"/>
            <a:r>
              <a:rPr lang="en-US"/>
              <a:t>Edit Master text styles</a:t>
            </a:r>
          </a:p>
        </p:txBody>
      </p:sp>
      <p:sp>
        <p:nvSpPr>
          <p:cNvPr id="3" name="Slide Number Placeholder 2"/>
          <p:cNvSpPr>
            <a:spLocks noGrp="1"/>
          </p:cNvSpPr>
          <p:nvPr>
            <p:ph type="sldNum" sz="quarter" idx="17"/>
          </p:nvPr>
        </p:nvSpPr>
        <p:spPr/>
        <p:txBody>
          <a:bodyPr/>
          <a:lstStyle>
            <a:lvl1pPr>
              <a:defRPr sz="909">
                <a:solidFill>
                  <a:schemeClr val="bg1"/>
                </a:solidFill>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7" name="Content Placeholder 7">
            <a:extLst>
              <a:ext uri="{FF2B5EF4-FFF2-40B4-BE49-F238E27FC236}">
                <a16:creationId xmlns:a16="http://schemas.microsoft.com/office/drawing/2014/main" id="{C4ACCB8E-E3C8-2044-BE40-62673EF8CD54}"/>
              </a:ext>
            </a:extLst>
          </p:cNvPr>
          <p:cNvSpPr>
            <a:spLocks noGrp="1"/>
          </p:cNvSpPr>
          <p:nvPr>
            <p:ph sz="quarter" idx="15"/>
          </p:nvPr>
        </p:nvSpPr>
        <p:spPr>
          <a:xfrm>
            <a:off x="4743450" y="1115495"/>
            <a:ext cx="4057650" cy="51221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18716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 Slide + image #3">
    <p:spTree>
      <p:nvGrpSpPr>
        <p:cNvPr id="1" name=""/>
        <p:cNvGrpSpPr/>
        <p:nvPr/>
      </p:nvGrpSpPr>
      <p:grpSpPr>
        <a:xfrm>
          <a:off x="0" y="0"/>
          <a:ext cx="0" cy="0"/>
          <a:chOff x="0" y="0"/>
          <a:chExt cx="0" cy="0"/>
        </a:xfrm>
      </p:grpSpPr>
      <p:sp>
        <p:nvSpPr>
          <p:cNvPr id="14" name="Picture Placeholder 10"/>
          <p:cNvSpPr>
            <a:spLocks noGrp="1"/>
          </p:cNvSpPr>
          <p:nvPr>
            <p:ph type="pic" sz="quarter" idx="13" hasCustomPrompt="1"/>
          </p:nvPr>
        </p:nvSpPr>
        <p:spPr>
          <a:xfrm>
            <a:off x="2" y="5"/>
            <a:ext cx="3535679" cy="6857999"/>
          </a:xfrm>
          <a:prstGeom prst="rect">
            <a:avLst/>
          </a:prstGeom>
          <a:solidFill>
            <a:srgbClr val="333333"/>
          </a:solidFill>
        </p:spPr>
        <p:txBody>
          <a:bodyPr anchor="ctr"/>
          <a:lstStyle>
            <a:lvl1pPr marL="0" indent="0" algn="ctr">
              <a:buNone/>
              <a:defRPr sz="1164">
                <a:solidFill>
                  <a:schemeClr val="bg2"/>
                </a:solidFill>
              </a:defRPr>
            </a:lvl1pPr>
          </a:lstStyle>
          <a:p>
            <a:r>
              <a:rPr lang="en-US" dirty="0"/>
              <a:t>Click the icon to add an image</a:t>
            </a:r>
          </a:p>
        </p:txBody>
      </p:sp>
      <p:sp>
        <p:nvSpPr>
          <p:cNvPr id="18" name="Text Placeholder 4"/>
          <p:cNvSpPr>
            <a:spLocks noGrp="1"/>
          </p:cNvSpPr>
          <p:nvPr>
            <p:ph type="body" sz="quarter" idx="14"/>
          </p:nvPr>
        </p:nvSpPr>
        <p:spPr>
          <a:xfrm>
            <a:off x="3886200" y="361563"/>
            <a:ext cx="4911330" cy="823912"/>
          </a:xfrm>
          <a:prstGeom prst="rect">
            <a:avLst/>
          </a:prstGeom>
        </p:spPr>
        <p:txBody>
          <a:bodyPr anchor="t">
            <a:normAutofit/>
          </a:bodyPr>
          <a:lstStyle>
            <a:lvl1pPr marL="0" indent="0">
              <a:buNone/>
              <a:defRPr sz="2909" b="1">
                <a:solidFill>
                  <a:srgbClr val="144D89"/>
                </a:solidFill>
              </a:defRPr>
            </a:lvl1pPr>
            <a:lvl2pPr marL="332507" indent="0">
              <a:buNone/>
              <a:defRPr sz="1455" b="1"/>
            </a:lvl2pPr>
            <a:lvl3pPr marL="665013" indent="0">
              <a:buNone/>
              <a:defRPr sz="1309" b="1"/>
            </a:lvl3pPr>
            <a:lvl4pPr marL="997519" indent="0">
              <a:buNone/>
              <a:defRPr sz="1164" b="1"/>
            </a:lvl4pPr>
            <a:lvl5pPr marL="1330025" indent="0">
              <a:buNone/>
              <a:defRPr sz="1164" b="1"/>
            </a:lvl5pPr>
            <a:lvl6pPr marL="1662531" indent="0">
              <a:buNone/>
              <a:defRPr sz="1164" b="1"/>
            </a:lvl6pPr>
            <a:lvl7pPr marL="1995037" indent="0">
              <a:buNone/>
              <a:defRPr sz="1164" b="1"/>
            </a:lvl7pPr>
            <a:lvl8pPr marL="2327543" indent="0">
              <a:buNone/>
              <a:defRPr sz="1164" b="1"/>
            </a:lvl8pPr>
            <a:lvl9pPr marL="2660050" indent="0">
              <a:buNone/>
              <a:defRPr sz="1164" b="1"/>
            </a:lvl9pPr>
          </a:lstStyle>
          <a:p>
            <a:pPr lvl="0"/>
            <a:r>
              <a:rPr lang="en-US"/>
              <a:t>Edit Master text styles</a:t>
            </a:r>
          </a:p>
        </p:txBody>
      </p:sp>
      <p:sp>
        <p:nvSpPr>
          <p:cNvPr id="3" name="Slide Number Placeholder 2"/>
          <p:cNvSpPr>
            <a:spLocks noGrp="1"/>
          </p:cNvSpPr>
          <p:nvPr>
            <p:ph type="sldNum" sz="quarter" idx="17"/>
          </p:nvPr>
        </p:nvSpPr>
        <p:spPr/>
        <p:txBody>
          <a:bodyPr/>
          <a:lstStyle>
            <a:lvl1pPr>
              <a:defRPr sz="909">
                <a:solidFill>
                  <a:schemeClr val="bg1"/>
                </a:solidFill>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7" name="Content Placeholder 7">
            <a:extLst>
              <a:ext uri="{FF2B5EF4-FFF2-40B4-BE49-F238E27FC236}">
                <a16:creationId xmlns:a16="http://schemas.microsoft.com/office/drawing/2014/main" id="{67593DF6-37DD-9A49-BF8C-E963462A2A79}"/>
              </a:ext>
            </a:extLst>
          </p:cNvPr>
          <p:cNvSpPr>
            <a:spLocks noGrp="1"/>
          </p:cNvSpPr>
          <p:nvPr>
            <p:ph sz="quarter" idx="15"/>
          </p:nvPr>
        </p:nvSpPr>
        <p:spPr>
          <a:xfrm>
            <a:off x="3882555" y="1185475"/>
            <a:ext cx="4914975" cy="49727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61095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ivider slide #4">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5"/>
            <a:ext cx="4572000" cy="6857999"/>
          </a:xfrm>
          <a:prstGeom prst="rect">
            <a:avLst/>
          </a:prstGeom>
          <a:solidFill>
            <a:srgbClr val="333333"/>
          </a:solidFill>
        </p:spPr>
        <p:txBody>
          <a:bodyPr anchor="ctr"/>
          <a:lstStyle>
            <a:lvl1pPr marL="0" indent="0" algn="ctr">
              <a:buNone/>
              <a:defRPr>
                <a:solidFill>
                  <a:schemeClr val="tx1"/>
                </a:solidFill>
              </a:defRPr>
            </a:lvl1pPr>
          </a:lstStyle>
          <a:p>
            <a:r>
              <a:rPr lang="en-US" dirty="0"/>
              <a:t>Click the icon to add an image</a:t>
            </a:r>
          </a:p>
        </p:txBody>
      </p:sp>
      <p:sp>
        <p:nvSpPr>
          <p:cNvPr id="7" name="Title 1"/>
          <p:cNvSpPr>
            <a:spLocks noGrp="1"/>
          </p:cNvSpPr>
          <p:nvPr>
            <p:ph type="ctrTitle" hasCustomPrompt="1"/>
          </p:nvPr>
        </p:nvSpPr>
        <p:spPr>
          <a:xfrm>
            <a:off x="4914901" y="1158940"/>
            <a:ext cx="3892154" cy="2387600"/>
          </a:xfrm>
          <a:prstGeom prst="rect">
            <a:avLst/>
          </a:prstGeom>
        </p:spPr>
        <p:txBody>
          <a:bodyPr>
            <a:normAutofit/>
          </a:bodyPr>
          <a:lstStyle>
            <a:lvl1pPr>
              <a:defRPr sz="2909" b="1">
                <a:solidFill>
                  <a:srgbClr val="144D89"/>
                </a:solidFill>
              </a:defRPr>
            </a:lvl1pPr>
          </a:lstStyle>
          <a:p>
            <a:r>
              <a:rPr lang="en-US" dirty="0"/>
              <a:t>Click to edit Transition title style</a:t>
            </a:r>
          </a:p>
        </p:txBody>
      </p:sp>
      <p:sp>
        <p:nvSpPr>
          <p:cNvPr id="8" name="Subtitle 2"/>
          <p:cNvSpPr>
            <a:spLocks noGrp="1"/>
          </p:cNvSpPr>
          <p:nvPr>
            <p:ph type="subTitle" idx="1"/>
          </p:nvPr>
        </p:nvSpPr>
        <p:spPr>
          <a:xfrm>
            <a:off x="4914901" y="3638615"/>
            <a:ext cx="3892154" cy="2549461"/>
          </a:xfrm>
          <a:prstGeom prst="rect">
            <a:avLst/>
          </a:prstGeom>
        </p:spPr>
        <p:txBody>
          <a:bodyPr>
            <a:normAutofit/>
          </a:bodyPr>
          <a:lstStyle>
            <a:lvl1pPr>
              <a:defRPr sz="1818">
                <a:solidFill>
                  <a:schemeClr val="tx1"/>
                </a:solidFill>
              </a:defRPr>
            </a:lvl1pPr>
          </a:lstStyle>
          <a:p>
            <a:r>
              <a:rPr lang="en-US"/>
              <a:t>Click to edit Master subtitle style</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165859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2"/>
            <a:ext cx="2057400" cy="365125"/>
          </a:xfrm>
          <a:prstGeom prst="rect">
            <a:avLst/>
          </a:prstGeom>
        </p:spPr>
        <p:txBody>
          <a:body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9144000" cy="6858000"/>
          </a:xfrm>
          <a:prstGeom prst="rect">
            <a:avLst/>
          </a:prstGeom>
        </p:spPr>
      </p:pic>
      <p:sp>
        <p:nvSpPr>
          <p:cNvPr id="16" name="Title 1">
            <a:extLst>
              <a:ext uri="{FF2B5EF4-FFF2-40B4-BE49-F238E27FC236}">
                <a16:creationId xmlns:a16="http://schemas.microsoft.com/office/drawing/2014/main" id="{97E6B122-02C4-644B-AAA2-A0C0DBF8BC8E}"/>
              </a:ext>
            </a:extLst>
          </p:cNvPr>
          <p:cNvSpPr txBox="1">
            <a:spLocks/>
          </p:cNvSpPr>
          <p:nvPr/>
        </p:nvSpPr>
        <p:spPr>
          <a:xfrm>
            <a:off x="0" y="0"/>
            <a:ext cx="9144000" cy="6857998"/>
          </a:xfrm>
          <a:prstGeom prst="rect">
            <a:avLst/>
          </a:prstGeom>
          <a:solidFill>
            <a:schemeClr val="accent1">
              <a:lumMod val="50000"/>
              <a:alpha val="80000"/>
            </a:schemeClr>
          </a:solidFill>
          <a:ln>
            <a:noFill/>
          </a:ln>
        </p:spPr>
        <p:txBody>
          <a:bodyPr vert="horz" lIns="106403" tIns="53202" rIns="106403" bIns="53202"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br>
              <a:rPr lang="en-US" sz="3724" b="1" dirty="0">
                <a:solidFill>
                  <a:schemeClr val="bg1"/>
                </a:solidFill>
              </a:rPr>
            </a:br>
            <a:br>
              <a:rPr lang="en-US" sz="3724" b="1" dirty="0">
                <a:solidFill>
                  <a:schemeClr val="bg1"/>
                </a:solidFill>
              </a:rPr>
            </a:br>
            <a:endParaRPr lang="en-US" sz="2793" b="1" dirty="0">
              <a:solidFill>
                <a:schemeClr val="accent1"/>
              </a:solidFill>
            </a:endParaRPr>
          </a:p>
          <a:p>
            <a:endParaRPr lang="en-US" sz="2793" b="1" dirty="0">
              <a:solidFill>
                <a:schemeClr val="accent1"/>
              </a:solidFill>
            </a:endParaRPr>
          </a:p>
          <a:p>
            <a:endParaRPr lang="en-US" sz="2793" b="1" dirty="0">
              <a:solidFill>
                <a:schemeClr val="accent1"/>
              </a:solidFill>
            </a:endParaRPr>
          </a:p>
          <a:p>
            <a:endParaRPr lang="en-US" sz="2793" b="1" dirty="0">
              <a:solidFill>
                <a:schemeClr val="accent1"/>
              </a:solidFill>
            </a:endParaRPr>
          </a:p>
          <a:p>
            <a:endParaRPr lang="en-US" sz="2793" b="1" dirty="0">
              <a:solidFill>
                <a:schemeClr val="accent1"/>
              </a:solidFill>
            </a:endParaRPr>
          </a:p>
          <a:p>
            <a:br>
              <a:rPr lang="en-US" sz="3724" b="1" dirty="0">
                <a:solidFill>
                  <a:schemeClr val="accent1"/>
                </a:solidFill>
              </a:rPr>
            </a:br>
            <a:endParaRPr lang="en-US" sz="3724" b="1" dirty="0">
              <a:solidFill>
                <a:schemeClr val="accent1"/>
              </a:solidFill>
            </a:endParaRPr>
          </a:p>
        </p:txBody>
      </p:sp>
      <p:pic>
        <p:nvPicPr>
          <p:cNvPr id="15" name="Picture 14">
            <a:extLst>
              <a:ext uri="{FF2B5EF4-FFF2-40B4-BE49-F238E27FC236}">
                <a16:creationId xmlns:a16="http://schemas.microsoft.com/office/drawing/2014/main" id="{95B9BEFB-5D86-8D48-B5D6-F8959C4860CE}"/>
              </a:ext>
            </a:extLst>
          </p:cNvPr>
          <p:cNvPicPr>
            <a:picLocks noChangeAspect="1"/>
          </p:cNvPicPr>
          <p:nvPr/>
        </p:nvPicPr>
        <p:blipFill>
          <a:blip r:embed="rId3"/>
          <a:stretch>
            <a:fillRect/>
          </a:stretch>
        </p:blipFill>
        <p:spPr>
          <a:xfrm>
            <a:off x="6506441" y="4963316"/>
            <a:ext cx="2008909" cy="1393031"/>
          </a:xfrm>
          <a:prstGeom prst="rect">
            <a:avLst/>
          </a:prstGeom>
        </p:spPr>
      </p:pic>
      <p:sp>
        <p:nvSpPr>
          <p:cNvPr id="3" name="Text Placeholder 2">
            <a:extLst>
              <a:ext uri="{FF2B5EF4-FFF2-40B4-BE49-F238E27FC236}">
                <a16:creationId xmlns:a16="http://schemas.microsoft.com/office/drawing/2014/main" id="{9D7D7903-0F19-D942-AEF7-46FC4A62A81D}"/>
              </a:ext>
            </a:extLst>
          </p:cNvPr>
          <p:cNvSpPr>
            <a:spLocks noGrp="1"/>
          </p:cNvSpPr>
          <p:nvPr>
            <p:ph type="body" sz="quarter" idx="13" hasCustomPrompt="1"/>
          </p:nvPr>
        </p:nvSpPr>
        <p:spPr>
          <a:xfrm>
            <a:off x="1923040" y="2949773"/>
            <a:ext cx="5297921" cy="958453"/>
          </a:xfrm>
        </p:spPr>
        <p:txBody>
          <a:bodyPr>
            <a:normAutofit/>
          </a:bodyPr>
          <a:lstStyle>
            <a:lvl1pPr marL="0" indent="0" algn="ctr">
              <a:buFontTx/>
              <a:buNone/>
              <a:defRPr sz="2909">
                <a:solidFill>
                  <a:schemeClr val="bg1"/>
                </a:solidFill>
              </a:defRPr>
            </a:lvl1pPr>
          </a:lstStyle>
          <a:p>
            <a:pPr lvl="0"/>
            <a:r>
              <a:rPr lang="en-US" dirty="0"/>
              <a:t>Transition text goes here, </a:t>
            </a:r>
          </a:p>
          <a:p>
            <a:pPr lvl="0"/>
            <a:r>
              <a:rPr lang="en-US" dirty="0"/>
              <a:t>Calibri 32 </a:t>
            </a:r>
            <a:r>
              <a:rPr lang="en-US" dirty="0" err="1"/>
              <a:t>pt</a:t>
            </a:r>
            <a:endParaRPr lang="en-US" dirty="0"/>
          </a:p>
        </p:txBody>
      </p:sp>
    </p:spTree>
    <p:extLst>
      <p:ext uri="{BB962C8B-B14F-4D97-AF65-F5344CB8AC3E}">
        <p14:creationId xmlns:p14="http://schemas.microsoft.com/office/powerpoint/2010/main" val="24772342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Other slides #3">
    <p:spTree>
      <p:nvGrpSpPr>
        <p:cNvPr id="1" name=""/>
        <p:cNvGrpSpPr/>
        <p:nvPr/>
      </p:nvGrpSpPr>
      <p:grpSpPr>
        <a:xfrm>
          <a:off x="0" y="0"/>
          <a:ext cx="0" cy="0"/>
          <a:chOff x="0" y="0"/>
          <a:chExt cx="0" cy="0"/>
        </a:xfrm>
      </p:grpSpPr>
      <p:cxnSp>
        <p:nvCxnSpPr>
          <p:cNvPr id="9" name="Straight Connector 8"/>
          <p:cNvCxnSpPr/>
          <p:nvPr/>
        </p:nvCxnSpPr>
        <p:spPr>
          <a:xfrm>
            <a:off x="3054847" y="1148081"/>
            <a:ext cx="0" cy="48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7490" y="1148081"/>
            <a:ext cx="0" cy="48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ormAutofit/>
          </a:bodyPr>
          <a:lstStyle>
            <a:lvl1pPr>
              <a:defRPr sz="2909" b="1" i="0">
                <a:solidFill>
                  <a:srgbClr val="144D89"/>
                </a:solidFill>
                <a:latin typeface="+mn-lt"/>
              </a:defRPr>
            </a:lvl1pPr>
          </a:lstStyle>
          <a:p>
            <a:r>
              <a:rPr lang="en-US"/>
              <a:t>Click to edit Master title style</a:t>
            </a:r>
            <a:endParaRPr lang="en-US" dirty="0"/>
          </a:p>
        </p:txBody>
      </p:sp>
      <p:sp>
        <p:nvSpPr>
          <p:cNvPr id="2" name="Footer Placeholder 1"/>
          <p:cNvSpPr>
            <a:spLocks noGrp="1"/>
          </p:cNvSpPr>
          <p:nvPr>
            <p:ph type="ftr" sz="quarter" idx="20"/>
          </p:nvPr>
        </p:nvSpPr>
        <p:spPr/>
        <p:txBody>
          <a:bodyPr/>
          <a:lstStyle>
            <a:lvl1pPr>
              <a:defRPr sz="909">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21"/>
          </p:nvPr>
        </p:nvSpPr>
        <p:spPr/>
        <p:txBody>
          <a:bodyPr/>
          <a:lstStyle>
            <a:lvl1pPr>
              <a:defRPr sz="909">
                <a:latin typeface="+mn-lt"/>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16" name="Content Placeholder 7">
            <a:extLst>
              <a:ext uri="{FF2B5EF4-FFF2-40B4-BE49-F238E27FC236}">
                <a16:creationId xmlns:a16="http://schemas.microsoft.com/office/drawing/2014/main" id="{0FDE52BF-4B99-C04D-B223-700EF59CA910}"/>
              </a:ext>
            </a:extLst>
          </p:cNvPr>
          <p:cNvSpPr>
            <a:spLocks noGrp="1"/>
          </p:cNvSpPr>
          <p:nvPr>
            <p:ph sz="quarter" idx="15"/>
          </p:nvPr>
        </p:nvSpPr>
        <p:spPr>
          <a:xfrm>
            <a:off x="346877" y="1173969"/>
            <a:ext cx="2380754" cy="50366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7">
            <a:extLst>
              <a:ext uri="{FF2B5EF4-FFF2-40B4-BE49-F238E27FC236}">
                <a16:creationId xmlns:a16="http://schemas.microsoft.com/office/drawing/2014/main" id="{FC7A8F12-83DF-3042-9B55-D72390DBC496}"/>
              </a:ext>
            </a:extLst>
          </p:cNvPr>
          <p:cNvSpPr>
            <a:spLocks noGrp="1"/>
          </p:cNvSpPr>
          <p:nvPr>
            <p:ph sz="quarter" idx="24"/>
          </p:nvPr>
        </p:nvSpPr>
        <p:spPr>
          <a:xfrm>
            <a:off x="3395381" y="1179634"/>
            <a:ext cx="2380754" cy="50366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7">
            <a:extLst>
              <a:ext uri="{FF2B5EF4-FFF2-40B4-BE49-F238E27FC236}">
                <a16:creationId xmlns:a16="http://schemas.microsoft.com/office/drawing/2014/main" id="{E4852B57-2EC5-804D-9E66-617BD0FDD815}"/>
              </a:ext>
            </a:extLst>
          </p:cNvPr>
          <p:cNvSpPr>
            <a:spLocks noGrp="1"/>
          </p:cNvSpPr>
          <p:nvPr>
            <p:ph sz="quarter" idx="25"/>
          </p:nvPr>
        </p:nvSpPr>
        <p:spPr>
          <a:xfrm>
            <a:off x="6418847" y="1168354"/>
            <a:ext cx="2380754" cy="50366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02346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Title 1"/>
          <p:cNvSpPr txBox="1">
            <a:spLocks/>
          </p:cNvSpPr>
          <p:nvPr/>
        </p:nvSpPr>
        <p:spPr>
          <a:xfrm>
            <a:off x="0" y="0"/>
            <a:ext cx="9144000" cy="6858000"/>
          </a:xfrm>
          <a:prstGeom prst="rect">
            <a:avLst/>
          </a:prstGeom>
          <a:solidFill>
            <a:schemeClr val="tx2">
              <a:lumMod val="75000"/>
            </a:schemeClr>
          </a:solidFill>
        </p:spPr>
        <p:txBody>
          <a:bodyPr vert="horz" lIns="83127" tIns="41564" rIns="83127" bIns="41564" rtlCol="0" anchor="ctr">
            <a:normAutofit/>
          </a:bodyPr>
          <a:lstStyle>
            <a:lvl1pPr algn="l" defTabSz="457200" rtl="0" eaLnBrk="1" latinLnBrk="0" hangingPunct="1">
              <a:spcBef>
                <a:spcPct val="0"/>
              </a:spcBef>
              <a:buNone/>
              <a:defRPr sz="2600" b="0" kern="1200">
                <a:solidFill>
                  <a:schemeClr val="accent1">
                    <a:lumMod val="75000"/>
                  </a:schemeClr>
                </a:solidFill>
                <a:latin typeface="Franklin Gothic Heavy" charset="0"/>
                <a:ea typeface="Franklin Gothic Heavy" charset="0"/>
                <a:cs typeface="Franklin Gothic Heavy" charset="0"/>
              </a:defRPr>
            </a:lvl1pPr>
          </a:lstStyle>
          <a:p>
            <a:pPr fontAlgn="auto">
              <a:spcAft>
                <a:spcPts val="0"/>
              </a:spcAft>
            </a:pPr>
            <a:br>
              <a:rPr lang="en-US" sz="4818">
                <a:solidFill>
                  <a:schemeClr val="bg2">
                    <a:lumMod val="50000"/>
                  </a:schemeClr>
                </a:solidFill>
              </a:rPr>
            </a:br>
            <a:r>
              <a:rPr lang="en-US" sz="4818">
                <a:solidFill>
                  <a:schemeClr val="bg2">
                    <a:lumMod val="50000"/>
                  </a:schemeClr>
                </a:solidFill>
              </a:rPr>
              <a:t>	</a:t>
            </a:r>
            <a:br>
              <a:rPr lang="en-US" sz="2909">
                <a:solidFill>
                  <a:schemeClr val="bg2">
                    <a:lumMod val="50000"/>
                  </a:schemeClr>
                </a:solidFill>
              </a:rPr>
            </a:br>
            <a:r>
              <a:rPr lang="en-US" sz="2909">
                <a:solidFill>
                  <a:schemeClr val="bg2">
                    <a:lumMod val="50000"/>
                  </a:schemeClr>
                </a:solidFill>
              </a:rPr>
              <a:t>	</a:t>
            </a:r>
            <a:br>
              <a:rPr lang="en-US" sz="2909">
                <a:solidFill>
                  <a:schemeClr val="bg2">
                    <a:lumMod val="50000"/>
                  </a:schemeClr>
                </a:solidFill>
              </a:rPr>
            </a:br>
            <a:r>
              <a:rPr lang="en-US" sz="2909">
                <a:solidFill>
                  <a:schemeClr val="bg2">
                    <a:lumMod val="50000"/>
                  </a:schemeClr>
                </a:solidFill>
              </a:rPr>
              <a:t>	</a:t>
            </a:r>
            <a:br>
              <a:rPr lang="en-US" sz="2909">
                <a:solidFill>
                  <a:schemeClr val="bg2">
                    <a:lumMod val="50000"/>
                  </a:schemeClr>
                </a:solidFill>
              </a:rPr>
            </a:br>
            <a:br>
              <a:rPr lang="en-US" sz="2909">
                <a:solidFill>
                  <a:schemeClr val="bg2">
                    <a:lumMod val="50000"/>
                  </a:schemeClr>
                </a:solidFill>
                <a:latin typeface="Bebas Neue" charset="0"/>
                <a:ea typeface="Bebas Neue" charset="0"/>
                <a:cs typeface="Bebas Neue" charset="0"/>
              </a:rPr>
            </a:br>
            <a:br>
              <a:rPr lang="en-US" sz="2364">
                <a:solidFill>
                  <a:schemeClr val="bg2">
                    <a:lumMod val="50000"/>
                  </a:schemeClr>
                </a:solidFill>
                <a:latin typeface="Franklin Gothic Demi Cond" charset="0"/>
                <a:ea typeface="Franklin Gothic Demi Cond" charset="0"/>
                <a:cs typeface="Franklin Gothic Demi Cond" charset="0"/>
              </a:rPr>
            </a:br>
            <a:br>
              <a:rPr lang="en-US" sz="1818">
                <a:solidFill>
                  <a:schemeClr val="bg2">
                    <a:lumMod val="50000"/>
                  </a:schemeClr>
                </a:solidFill>
                <a:latin typeface="Franklin Gothic Demi Cond" charset="0"/>
                <a:ea typeface="Franklin Gothic Demi Cond" charset="0"/>
                <a:cs typeface="Franklin Gothic Demi Cond" charset="0"/>
              </a:rPr>
            </a:br>
            <a:br>
              <a:rPr lang="en-US" sz="1818">
                <a:solidFill>
                  <a:schemeClr val="bg2">
                    <a:lumMod val="50000"/>
                  </a:schemeClr>
                </a:solidFill>
                <a:latin typeface="Franklin Gothic Demi Cond" charset="0"/>
                <a:ea typeface="Franklin Gothic Demi Cond" charset="0"/>
                <a:cs typeface="Franklin Gothic Demi Cond" charset="0"/>
              </a:rPr>
            </a:br>
            <a:br>
              <a:rPr lang="en-US" sz="1818">
                <a:solidFill>
                  <a:schemeClr val="bg2">
                    <a:lumMod val="50000"/>
                  </a:schemeClr>
                </a:solidFill>
                <a:latin typeface="Franklin Gothic Demi Cond" charset="0"/>
                <a:ea typeface="Franklin Gothic Demi Cond" charset="0"/>
                <a:cs typeface="Franklin Gothic Demi Cond" charset="0"/>
              </a:rPr>
            </a:br>
            <a:endParaRPr lang="en-US" sz="1455">
              <a:solidFill>
                <a:schemeClr val="bg2">
                  <a:lumMod val="50000"/>
                </a:schemeClr>
              </a:solidFill>
              <a:latin typeface="+mn-lt"/>
              <a:ea typeface="Franklin Gothic Demi Cond" charset="0"/>
              <a:cs typeface="Franklin Gothic Demi Cond"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2678" y="2184823"/>
            <a:ext cx="2478645" cy="1675873"/>
          </a:xfrm>
          <a:prstGeom prst="rect">
            <a:avLst/>
          </a:prstGeom>
        </p:spPr>
      </p:pic>
      <p:sp>
        <p:nvSpPr>
          <p:cNvPr id="6" name="TextBox 5"/>
          <p:cNvSpPr txBox="1"/>
          <p:nvPr/>
        </p:nvSpPr>
        <p:spPr>
          <a:xfrm>
            <a:off x="0" y="5756978"/>
            <a:ext cx="9144000" cy="652038"/>
          </a:xfrm>
          <a:prstGeom prst="rect">
            <a:avLst/>
          </a:prstGeom>
          <a:noFill/>
        </p:spPr>
        <p:txBody>
          <a:bodyPr wrap="square" rtlCol="0">
            <a:spAutoFit/>
          </a:bodyPr>
          <a:lstStyle/>
          <a:p>
            <a:pPr algn="ctr" defTabSz="415631" fontAlgn="auto">
              <a:spcBef>
                <a:spcPts val="0"/>
              </a:spcBef>
              <a:spcAft>
                <a:spcPts val="0"/>
              </a:spcAft>
              <a:tabLst>
                <a:tab pos="151532" algn="l"/>
              </a:tabLst>
              <a:defRPr/>
            </a:pPr>
            <a:endParaRPr lang="en-US" sz="1455" b="0" i="0" dirty="0">
              <a:solidFill>
                <a:schemeClr val="bg1"/>
              </a:solidFill>
              <a:latin typeface="Montserrat Medium" charset="0"/>
              <a:ea typeface="Montserrat Medium" charset="0"/>
              <a:cs typeface="Montserrat Medium" charset="0"/>
            </a:endParaRPr>
          </a:p>
          <a:p>
            <a:pPr algn="ctr" defTabSz="415631" fontAlgn="auto">
              <a:spcBef>
                <a:spcPts val="0"/>
              </a:spcBef>
              <a:spcAft>
                <a:spcPts val="0"/>
              </a:spcAft>
              <a:tabLst>
                <a:tab pos="151532" algn="l"/>
              </a:tabLst>
              <a:defRPr/>
            </a:pPr>
            <a:r>
              <a:rPr lang="en-US" sz="1636" b="0" i="0" dirty="0">
                <a:solidFill>
                  <a:schemeClr val="bg1"/>
                </a:solidFill>
                <a:latin typeface="+mn-lt"/>
                <a:ea typeface="Montserrat Medium" charset="0"/>
                <a:cs typeface="Montserrat Medium" charset="0"/>
              </a:rPr>
              <a:t>1877 Broadway Street  </a:t>
            </a:r>
            <a:r>
              <a:rPr lang="en-US" sz="2182" b="0" i="0" dirty="0">
                <a:solidFill>
                  <a:srgbClr val="8CC63E"/>
                </a:solidFill>
                <a:latin typeface="+mn-lt"/>
                <a:ea typeface="Montserrat Medium" charset="0"/>
                <a:cs typeface="Montserrat Medium" charset="0"/>
              </a:rPr>
              <a:t>|</a:t>
            </a:r>
            <a:r>
              <a:rPr lang="en-US" sz="1636" b="0" i="0" dirty="0">
                <a:solidFill>
                  <a:schemeClr val="bg1"/>
                </a:solidFill>
                <a:latin typeface="+mn-lt"/>
                <a:ea typeface="Montserrat Medium" charset="0"/>
                <a:cs typeface="Montserrat Medium" charset="0"/>
              </a:rPr>
              <a:t>  Suite 706  </a:t>
            </a:r>
            <a:r>
              <a:rPr lang="en-US" sz="2182" b="0" i="0" dirty="0">
                <a:solidFill>
                  <a:srgbClr val="8CC63E"/>
                </a:solidFill>
                <a:latin typeface="+mn-lt"/>
                <a:ea typeface="Montserrat Medium" charset="0"/>
                <a:cs typeface="Montserrat Medium" charset="0"/>
              </a:rPr>
              <a:t>|</a:t>
            </a:r>
            <a:r>
              <a:rPr lang="en-US" sz="1636" b="0" i="0" dirty="0">
                <a:solidFill>
                  <a:schemeClr val="bg1"/>
                </a:solidFill>
                <a:latin typeface="+mn-lt"/>
                <a:ea typeface="Montserrat Medium" charset="0"/>
                <a:cs typeface="Montserrat Medium" charset="0"/>
              </a:rPr>
              <a:t>  Boulder, CO 80302  </a:t>
            </a:r>
            <a:r>
              <a:rPr lang="en-US" sz="2182" b="0" i="0" dirty="0">
                <a:solidFill>
                  <a:srgbClr val="8CC63E"/>
                </a:solidFill>
                <a:latin typeface="+mn-lt"/>
                <a:ea typeface="Montserrat Medium" charset="0"/>
                <a:cs typeface="Montserrat Medium" charset="0"/>
              </a:rPr>
              <a:t>|</a:t>
            </a:r>
            <a:r>
              <a:rPr lang="en-US" sz="1636" b="0" i="0" dirty="0">
                <a:solidFill>
                  <a:schemeClr val="bg1"/>
                </a:solidFill>
                <a:latin typeface="+mn-lt"/>
                <a:ea typeface="Montserrat Medium" charset="0"/>
                <a:cs typeface="Montserrat Medium" charset="0"/>
              </a:rPr>
              <a:t>  (303) 415.1400</a:t>
            </a:r>
          </a:p>
        </p:txBody>
      </p:sp>
    </p:spTree>
    <p:extLst>
      <p:ext uri="{BB962C8B-B14F-4D97-AF65-F5344CB8AC3E}">
        <p14:creationId xmlns:p14="http://schemas.microsoft.com/office/powerpoint/2010/main" val="26359464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4" name="Title 1"/>
          <p:cNvSpPr txBox="1">
            <a:spLocks/>
          </p:cNvSpPr>
          <p:nvPr/>
        </p:nvSpPr>
        <p:spPr>
          <a:xfrm>
            <a:off x="0" y="0"/>
            <a:ext cx="9144000" cy="6858000"/>
          </a:xfrm>
          <a:prstGeom prst="rect">
            <a:avLst/>
          </a:prstGeom>
          <a:solidFill>
            <a:schemeClr val="tx2">
              <a:lumMod val="75000"/>
            </a:schemeClr>
          </a:solidFill>
        </p:spPr>
        <p:txBody>
          <a:bodyPr vert="horz" lIns="83127" tIns="41564" rIns="83127" bIns="41564" rtlCol="0" anchor="ctr">
            <a:normAutofit/>
          </a:bodyPr>
          <a:lstStyle>
            <a:lvl1pPr algn="l" defTabSz="457200" rtl="0" eaLnBrk="1" latinLnBrk="0" hangingPunct="1">
              <a:spcBef>
                <a:spcPct val="0"/>
              </a:spcBef>
              <a:buNone/>
              <a:defRPr sz="2600" b="0" kern="1200">
                <a:solidFill>
                  <a:schemeClr val="accent1">
                    <a:lumMod val="75000"/>
                  </a:schemeClr>
                </a:solidFill>
                <a:latin typeface="Franklin Gothic Heavy" charset="0"/>
                <a:ea typeface="Franklin Gothic Heavy" charset="0"/>
                <a:cs typeface="Franklin Gothic Heavy" charset="0"/>
              </a:defRPr>
            </a:lvl1pPr>
          </a:lstStyle>
          <a:p>
            <a:pPr fontAlgn="auto">
              <a:spcAft>
                <a:spcPts val="0"/>
              </a:spcAft>
            </a:pPr>
            <a:br>
              <a:rPr lang="en-US" sz="4818">
                <a:solidFill>
                  <a:schemeClr val="bg2">
                    <a:lumMod val="50000"/>
                  </a:schemeClr>
                </a:solidFill>
              </a:rPr>
            </a:br>
            <a:r>
              <a:rPr lang="en-US" sz="4818">
                <a:solidFill>
                  <a:schemeClr val="bg2">
                    <a:lumMod val="50000"/>
                  </a:schemeClr>
                </a:solidFill>
              </a:rPr>
              <a:t>	</a:t>
            </a:r>
            <a:br>
              <a:rPr lang="en-US" sz="2909">
                <a:solidFill>
                  <a:schemeClr val="bg2">
                    <a:lumMod val="50000"/>
                  </a:schemeClr>
                </a:solidFill>
              </a:rPr>
            </a:br>
            <a:r>
              <a:rPr lang="en-US" sz="2909">
                <a:solidFill>
                  <a:schemeClr val="bg2">
                    <a:lumMod val="50000"/>
                  </a:schemeClr>
                </a:solidFill>
              </a:rPr>
              <a:t>	</a:t>
            </a:r>
            <a:br>
              <a:rPr lang="en-US" sz="2909">
                <a:solidFill>
                  <a:schemeClr val="bg2">
                    <a:lumMod val="50000"/>
                  </a:schemeClr>
                </a:solidFill>
              </a:rPr>
            </a:br>
            <a:r>
              <a:rPr lang="en-US" sz="2909">
                <a:solidFill>
                  <a:schemeClr val="bg2">
                    <a:lumMod val="50000"/>
                  </a:schemeClr>
                </a:solidFill>
              </a:rPr>
              <a:t>	</a:t>
            </a:r>
            <a:br>
              <a:rPr lang="en-US" sz="2909">
                <a:solidFill>
                  <a:schemeClr val="bg2">
                    <a:lumMod val="50000"/>
                  </a:schemeClr>
                </a:solidFill>
              </a:rPr>
            </a:br>
            <a:br>
              <a:rPr lang="en-US" sz="2909">
                <a:solidFill>
                  <a:schemeClr val="bg2">
                    <a:lumMod val="50000"/>
                  </a:schemeClr>
                </a:solidFill>
                <a:latin typeface="Bebas Neue" charset="0"/>
                <a:ea typeface="Bebas Neue" charset="0"/>
                <a:cs typeface="Bebas Neue" charset="0"/>
              </a:rPr>
            </a:br>
            <a:br>
              <a:rPr lang="en-US" sz="2364">
                <a:solidFill>
                  <a:schemeClr val="bg2">
                    <a:lumMod val="50000"/>
                  </a:schemeClr>
                </a:solidFill>
                <a:latin typeface="Franklin Gothic Demi Cond" charset="0"/>
                <a:ea typeface="Franklin Gothic Demi Cond" charset="0"/>
                <a:cs typeface="Franklin Gothic Demi Cond" charset="0"/>
              </a:rPr>
            </a:br>
            <a:br>
              <a:rPr lang="en-US" sz="1818">
                <a:solidFill>
                  <a:schemeClr val="bg2">
                    <a:lumMod val="50000"/>
                  </a:schemeClr>
                </a:solidFill>
                <a:latin typeface="Franklin Gothic Demi Cond" charset="0"/>
                <a:ea typeface="Franklin Gothic Demi Cond" charset="0"/>
                <a:cs typeface="Franklin Gothic Demi Cond" charset="0"/>
              </a:rPr>
            </a:br>
            <a:br>
              <a:rPr lang="en-US" sz="1818">
                <a:solidFill>
                  <a:schemeClr val="bg2">
                    <a:lumMod val="50000"/>
                  </a:schemeClr>
                </a:solidFill>
                <a:latin typeface="Franklin Gothic Demi Cond" charset="0"/>
                <a:ea typeface="Franklin Gothic Demi Cond" charset="0"/>
                <a:cs typeface="Franklin Gothic Demi Cond" charset="0"/>
              </a:rPr>
            </a:br>
            <a:br>
              <a:rPr lang="en-US" sz="1818">
                <a:solidFill>
                  <a:schemeClr val="bg2">
                    <a:lumMod val="50000"/>
                  </a:schemeClr>
                </a:solidFill>
                <a:latin typeface="Franklin Gothic Demi Cond" charset="0"/>
                <a:ea typeface="Franklin Gothic Demi Cond" charset="0"/>
                <a:cs typeface="Franklin Gothic Demi Cond" charset="0"/>
              </a:rPr>
            </a:br>
            <a:endParaRPr lang="en-US" sz="1455">
              <a:solidFill>
                <a:schemeClr val="bg2">
                  <a:lumMod val="50000"/>
                </a:schemeClr>
              </a:solidFill>
              <a:latin typeface="+mn-lt"/>
              <a:ea typeface="Franklin Gothic Demi Cond" charset="0"/>
              <a:cs typeface="Franklin Gothic Demi Cond"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2678" y="2184823"/>
            <a:ext cx="2478645" cy="1675873"/>
          </a:xfrm>
          <a:prstGeom prst="rect">
            <a:avLst/>
          </a:prstGeom>
        </p:spPr>
      </p:pic>
      <p:sp>
        <p:nvSpPr>
          <p:cNvPr id="6" name="TextBox 5"/>
          <p:cNvSpPr txBox="1"/>
          <p:nvPr/>
        </p:nvSpPr>
        <p:spPr>
          <a:xfrm>
            <a:off x="0" y="5756978"/>
            <a:ext cx="9144000" cy="652038"/>
          </a:xfrm>
          <a:prstGeom prst="rect">
            <a:avLst/>
          </a:prstGeom>
          <a:noFill/>
        </p:spPr>
        <p:txBody>
          <a:bodyPr wrap="square" rtlCol="0">
            <a:spAutoFit/>
          </a:bodyPr>
          <a:lstStyle/>
          <a:p>
            <a:pPr algn="ctr" defTabSz="415631" fontAlgn="auto">
              <a:spcBef>
                <a:spcPts val="0"/>
              </a:spcBef>
              <a:spcAft>
                <a:spcPts val="0"/>
              </a:spcAft>
              <a:tabLst>
                <a:tab pos="151532" algn="l"/>
              </a:tabLst>
              <a:defRPr/>
            </a:pPr>
            <a:endParaRPr lang="en-US" sz="1455" b="0" i="0" dirty="0">
              <a:solidFill>
                <a:schemeClr val="bg1"/>
              </a:solidFill>
              <a:latin typeface="Montserrat Medium" charset="0"/>
              <a:ea typeface="Montserrat Medium" charset="0"/>
              <a:cs typeface="Montserrat Medium" charset="0"/>
            </a:endParaRPr>
          </a:p>
          <a:p>
            <a:pPr algn="ctr" defTabSz="415631" fontAlgn="auto">
              <a:spcBef>
                <a:spcPts val="0"/>
              </a:spcBef>
              <a:spcAft>
                <a:spcPts val="0"/>
              </a:spcAft>
              <a:tabLst>
                <a:tab pos="151532" algn="l"/>
              </a:tabLst>
              <a:defRPr/>
            </a:pPr>
            <a:r>
              <a:rPr lang="en-US" sz="1636" b="0" i="0" dirty="0">
                <a:solidFill>
                  <a:schemeClr val="bg1"/>
                </a:solidFill>
                <a:latin typeface="+mn-lt"/>
                <a:ea typeface="Montserrat Medium" charset="0"/>
                <a:cs typeface="Montserrat Medium" charset="0"/>
              </a:rPr>
              <a:t>1877 Broadway Street  </a:t>
            </a:r>
            <a:r>
              <a:rPr lang="en-US" sz="2182" b="0" i="0" dirty="0">
                <a:solidFill>
                  <a:srgbClr val="8CC63E"/>
                </a:solidFill>
                <a:latin typeface="+mn-lt"/>
                <a:ea typeface="Montserrat Medium" charset="0"/>
                <a:cs typeface="Montserrat Medium" charset="0"/>
              </a:rPr>
              <a:t>|</a:t>
            </a:r>
            <a:r>
              <a:rPr lang="en-US" sz="1636" b="0" i="0" dirty="0">
                <a:solidFill>
                  <a:schemeClr val="bg1"/>
                </a:solidFill>
                <a:latin typeface="+mn-lt"/>
                <a:ea typeface="Montserrat Medium" charset="0"/>
                <a:cs typeface="Montserrat Medium" charset="0"/>
              </a:rPr>
              <a:t>  Suite 706  </a:t>
            </a:r>
            <a:r>
              <a:rPr lang="en-US" sz="2182" b="0" i="0" dirty="0">
                <a:solidFill>
                  <a:srgbClr val="8CC63E"/>
                </a:solidFill>
                <a:latin typeface="+mn-lt"/>
                <a:ea typeface="Montserrat Medium" charset="0"/>
                <a:cs typeface="Montserrat Medium" charset="0"/>
              </a:rPr>
              <a:t>|</a:t>
            </a:r>
            <a:r>
              <a:rPr lang="en-US" sz="1636" b="0" i="0" dirty="0">
                <a:solidFill>
                  <a:schemeClr val="bg1"/>
                </a:solidFill>
                <a:latin typeface="+mn-lt"/>
                <a:ea typeface="Montserrat Medium" charset="0"/>
                <a:cs typeface="Montserrat Medium" charset="0"/>
              </a:rPr>
              <a:t>  Boulder, CO 80302  </a:t>
            </a:r>
            <a:r>
              <a:rPr lang="en-US" sz="2182" b="0" i="0" dirty="0">
                <a:solidFill>
                  <a:srgbClr val="8CC63E"/>
                </a:solidFill>
                <a:latin typeface="+mn-lt"/>
                <a:ea typeface="Montserrat Medium" charset="0"/>
                <a:cs typeface="Montserrat Medium" charset="0"/>
              </a:rPr>
              <a:t>|</a:t>
            </a:r>
            <a:r>
              <a:rPr lang="en-US" sz="1636" b="0" i="0" dirty="0">
                <a:solidFill>
                  <a:schemeClr val="bg1"/>
                </a:solidFill>
                <a:latin typeface="+mn-lt"/>
                <a:ea typeface="Montserrat Medium" charset="0"/>
                <a:cs typeface="Montserrat Medium" charset="0"/>
              </a:rPr>
              <a:t>  (303) 415.1400</a:t>
            </a:r>
          </a:p>
        </p:txBody>
      </p:sp>
      <p:sp>
        <p:nvSpPr>
          <p:cNvPr id="3" name="Text Placeholder 2">
            <a:extLst>
              <a:ext uri="{FF2B5EF4-FFF2-40B4-BE49-F238E27FC236}">
                <a16:creationId xmlns:a16="http://schemas.microsoft.com/office/drawing/2014/main" id="{F83047EE-8A18-F146-ACE2-A19FDCA07C62}"/>
              </a:ext>
            </a:extLst>
          </p:cNvPr>
          <p:cNvSpPr>
            <a:spLocks noGrp="1"/>
          </p:cNvSpPr>
          <p:nvPr>
            <p:ph type="body" sz="quarter" idx="10" hasCustomPrompt="1"/>
          </p:nvPr>
        </p:nvSpPr>
        <p:spPr>
          <a:xfrm>
            <a:off x="732224" y="4421605"/>
            <a:ext cx="3555393" cy="1534575"/>
          </a:xfrm>
        </p:spPr>
        <p:txBody>
          <a:bodyPr/>
          <a:lstStyle>
            <a:lvl5pPr marL="10103" indent="0">
              <a:spcAft>
                <a:spcPts val="0"/>
              </a:spcAft>
              <a:buNone/>
              <a:tabLst/>
              <a:defRPr b="1">
                <a:ln>
                  <a:noFill/>
                </a:ln>
                <a:solidFill>
                  <a:schemeClr val="bg1"/>
                </a:solidFill>
              </a:defRPr>
            </a:lvl5pPr>
          </a:lstStyle>
          <a:p>
            <a:pPr lvl="4"/>
            <a:r>
              <a:rPr lang="en-US" dirty="0"/>
              <a:t>Enter Presenter’s Name</a:t>
            </a:r>
          </a:p>
          <a:p>
            <a:pPr lvl="4"/>
            <a:r>
              <a:rPr lang="en-US" dirty="0"/>
              <a:t>Enter Email address</a:t>
            </a:r>
          </a:p>
          <a:p>
            <a:pPr lvl="4"/>
            <a:r>
              <a:rPr lang="en-US" dirty="0"/>
              <a:t>Enter Phone Number</a:t>
            </a:r>
          </a:p>
          <a:p>
            <a:pPr lvl="4"/>
            <a:endParaRPr lang="en-US" dirty="0"/>
          </a:p>
        </p:txBody>
      </p:sp>
    </p:spTree>
    <p:extLst>
      <p:ext uri="{BB962C8B-B14F-4D97-AF65-F5344CB8AC3E}">
        <p14:creationId xmlns:p14="http://schemas.microsoft.com/office/powerpoint/2010/main" val="34962501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543FA9-4814-0140-B4BA-1A9919DBE6B4}"/>
              </a:ext>
            </a:extLst>
          </p:cNvPr>
          <p:cNvSpPr/>
          <p:nvPr/>
        </p:nvSpPr>
        <p:spPr>
          <a:xfrm>
            <a:off x="235527" y="600075"/>
            <a:ext cx="8686800" cy="67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9"/>
          </a:p>
        </p:txBody>
      </p:sp>
      <p:sp>
        <p:nvSpPr>
          <p:cNvPr id="4" name="Text Placeholder 3"/>
          <p:cNvSpPr>
            <a:spLocks noGrp="1"/>
          </p:cNvSpPr>
          <p:nvPr>
            <p:ph type="body" sz="quarter" idx="10" hasCustomPrompt="1"/>
          </p:nvPr>
        </p:nvSpPr>
        <p:spPr>
          <a:xfrm>
            <a:off x="-7659" y="5096306"/>
            <a:ext cx="9144000" cy="476926"/>
          </a:xfrm>
          <a:prstGeom prst="rect">
            <a:avLst/>
          </a:prstGeom>
        </p:spPr>
        <p:txBody>
          <a:bodyPr>
            <a:normAutofit/>
          </a:bodyPr>
          <a:lstStyle>
            <a:lvl1pPr marL="0" indent="0" algn="ctr">
              <a:buFontTx/>
              <a:buNone/>
              <a:defRPr sz="2909" b="1">
                <a:solidFill>
                  <a:srgbClr val="286AA6"/>
                </a:solidFill>
              </a:defRPr>
            </a:lvl1pPr>
          </a:lstStyle>
          <a:p>
            <a:pPr lvl="0"/>
            <a:r>
              <a:rPr lang="en-US" dirty="0"/>
              <a:t>Type Transition Name Here</a:t>
            </a:r>
          </a:p>
        </p:txBody>
      </p:sp>
      <p:grpSp>
        <p:nvGrpSpPr>
          <p:cNvPr id="2" name="Group 1">
            <a:extLst>
              <a:ext uri="{FF2B5EF4-FFF2-40B4-BE49-F238E27FC236}">
                <a16:creationId xmlns:a16="http://schemas.microsoft.com/office/drawing/2014/main" id="{A8F9EAD8-8DD2-644C-BDC1-F5EEA136E700}"/>
              </a:ext>
            </a:extLst>
          </p:cNvPr>
          <p:cNvGrpSpPr/>
          <p:nvPr/>
        </p:nvGrpSpPr>
        <p:grpSpPr>
          <a:xfrm>
            <a:off x="2434323" y="988217"/>
            <a:ext cx="4260035" cy="3779280"/>
            <a:chOff x="2609241" y="1315355"/>
            <a:chExt cx="4686039" cy="4031232"/>
          </a:xfrm>
        </p:grpSpPr>
        <p:pic>
          <p:nvPicPr>
            <p:cNvPr id="7" name="Picture 22">
              <a:extLst>
                <a:ext uri="{FF2B5EF4-FFF2-40B4-BE49-F238E27FC236}">
                  <a16:creationId xmlns:a16="http://schemas.microsoft.com/office/drawing/2014/main" id="{264DB973-FE3E-7143-A03C-66B9CE771FC5}"/>
                </a:ext>
              </a:extLst>
            </p:cNvPr>
            <p:cNvPicPr>
              <a:picLocks noChangeArrowheads="1"/>
            </p:cNvPicPr>
            <p:nvPr userDrawn="1"/>
          </p:nvPicPr>
          <p:blipFill>
            <a:blip r:embed="rId2" cstate="print"/>
            <a:srcRect/>
            <a:stretch>
              <a:fillRect/>
            </a:stretch>
          </p:blipFill>
          <p:spPr bwMode="auto">
            <a:xfrm>
              <a:off x="4976949" y="3330971"/>
              <a:ext cx="2318331" cy="2015616"/>
            </a:xfrm>
            <a:prstGeom prst="rect">
              <a:avLst/>
            </a:prstGeom>
            <a:noFill/>
            <a:ln w="9525">
              <a:noFill/>
              <a:miter lim="800000"/>
              <a:headEnd/>
              <a:tailEnd/>
            </a:ln>
          </p:spPr>
        </p:pic>
        <p:pic>
          <p:nvPicPr>
            <p:cNvPr id="8" name="Picture 20">
              <a:extLst>
                <a:ext uri="{FF2B5EF4-FFF2-40B4-BE49-F238E27FC236}">
                  <a16:creationId xmlns:a16="http://schemas.microsoft.com/office/drawing/2014/main" id="{ED3D14F6-CF8E-D14D-822C-670659E985D2}"/>
                </a:ext>
              </a:extLst>
            </p:cNvPr>
            <p:cNvPicPr>
              <a:picLocks noChangeArrowheads="1"/>
            </p:cNvPicPr>
            <p:nvPr userDrawn="1"/>
          </p:nvPicPr>
          <p:blipFill>
            <a:blip r:embed="rId3" cstate="print"/>
            <a:srcRect/>
            <a:stretch>
              <a:fillRect/>
            </a:stretch>
          </p:blipFill>
          <p:spPr bwMode="auto">
            <a:xfrm>
              <a:off x="4883747" y="1315355"/>
              <a:ext cx="2411533" cy="2015616"/>
            </a:xfrm>
            <a:prstGeom prst="rect">
              <a:avLst/>
            </a:prstGeom>
            <a:noFill/>
            <a:ln w="9525">
              <a:noFill/>
              <a:miter lim="800000"/>
              <a:headEnd/>
              <a:tailEnd/>
            </a:ln>
          </p:spPr>
        </p:pic>
        <p:pic>
          <p:nvPicPr>
            <p:cNvPr id="9" name="Picture 18">
              <a:extLst>
                <a:ext uri="{FF2B5EF4-FFF2-40B4-BE49-F238E27FC236}">
                  <a16:creationId xmlns:a16="http://schemas.microsoft.com/office/drawing/2014/main" id="{44CD44C4-4F63-C243-86C0-6E923AA17D68}"/>
                </a:ext>
              </a:extLst>
            </p:cNvPr>
            <p:cNvPicPr>
              <a:picLocks noChangeArrowheads="1"/>
            </p:cNvPicPr>
            <p:nvPr userDrawn="1"/>
          </p:nvPicPr>
          <p:blipFill rotWithShape="1">
            <a:blip r:embed="rId4" cstate="print"/>
            <a:srcRect l="27767" b="6000"/>
            <a:stretch/>
          </p:blipFill>
          <p:spPr bwMode="auto">
            <a:xfrm>
              <a:off x="2609241" y="3330971"/>
              <a:ext cx="2411533" cy="2015616"/>
            </a:xfrm>
            <a:prstGeom prst="rect">
              <a:avLst/>
            </a:prstGeom>
            <a:noFill/>
            <a:ln w="9525">
              <a:noFill/>
              <a:miter lim="800000"/>
              <a:headEnd/>
              <a:tailEnd/>
            </a:ln>
          </p:spPr>
        </p:pic>
        <p:pic>
          <p:nvPicPr>
            <p:cNvPr id="10" name="Picture 21">
              <a:extLst>
                <a:ext uri="{FF2B5EF4-FFF2-40B4-BE49-F238E27FC236}">
                  <a16:creationId xmlns:a16="http://schemas.microsoft.com/office/drawing/2014/main" id="{C7FB50B9-23F3-4D4F-AF43-F1AA18016E4E}"/>
                </a:ext>
              </a:extLst>
            </p:cNvPr>
            <p:cNvPicPr>
              <a:picLocks noChangeArrowheads="1"/>
            </p:cNvPicPr>
            <p:nvPr userDrawn="1"/>
          </p:nvPicPr>
          <p:blipFill>
            <a:blip r:embed="rId5" cstate="print"/>
            <a:srcRect b="3650"/>
            <a:stretch>
              <a:fillRect/>
            </a:stretch>
          </p:blipFill>
          <p:spPr bwMode="auto">
            <a:xfrm>
              <a:off x="2609242" y="1315355"/>
              <a:ext cx="2411533" cy="2015616"/>
            </a:xfrm>
            <a:prstGeom prst="rect">
              <a:avLst/>
            </a:prstGeom>
            <a:noFill/>
            <a:ln w="9525">
              <a:noFill/>
              <a:miter lim="800000"/>
              <a:headEnd/>
              <a:tailEnd/>
            </a:ln>
          </p:spPr>
        </p:pic>
      </p:grpSp>
    </p:spTree>
    <p:extLst>
      <p:ext uri="{BB962C8B-B14F-4D97-AF65-F5344CB8AC3E}">
        <p14:creationId xmlns:p14="http://schemas.microsoft.com/office/powerpoint/2010/main" val="12974173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0" y="0"/>
            <a:ext cx="9144000" cy="6858000"/>
          </a:xfrm>
          <a:prstGeom prst="rect">
            <a:avLst/>
          </a:prstGeom>
          <a:solidFill>
            <a:schemeClr val="accent1">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sp>
        <p:nvSpPr>
          <p:cNvPr id="4" name="Text Placeholder 3"/>
          <p:cNvSpPr>
            <a:spLocks noGrp="1"/>
          </p:cNvSpPr>
          <p:nvPr>
            <p:ph type="body" sz="quarter" idx="10" hasCustomPrompt="1"/>
          </p:nvPr>
        </p:nvSpPr>
        <p:spPr>
          <a:xfrm>
            <a:off x="0" y="2956742"/>
            <a:ext cx="9144000" cy="476926"/>
          </a:xfrm>
          <a:prstGeom prst="rect">
            <a:avLst/>
          </a:prstGeom>
        </p:spPr>
        <p:txBody>
          <a:bodyPr>
            <a:normAutofit/>
          </a:bodyPr>
          <a:lstStyle>
            <a:lvl1pPr marL="0" indent="0" algn="ctr">
              <a:buFontTx/>
              <a:buNone/>
              <a:defRPr sz="2545" b="1">
                <a:solidFill>
                  <a:schemeClr val="bg1"/>
                </a:solidFill>
              </a:defRPr>
            </a:lvl1pPr>
          </a:lstStyle>
          <a:p>
            <a:pPr lvl="0"/>
            <a:r>
              <a:rPr lang="en-US" dirty="0"/>
              <a:t>Type Section Name</a:t>
            </a:r>
          </a:p>
        </p:txBody>
      </p:sp>
    </p:spTree>
    <p:extLst>
      <p:ext uri="{BB962C8B-B14F-4D97-AF65-F5344CB8AC3E}">
        <p14:creationId xmlns:p14="http://schemas.microsoft.com/office/powerpoint/2010/main" val="35345072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318" y="4268041"/>
            <a:ext cx="1053457" cy="72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7845" t="12088" r="3846" b="9989"/>
          <a:stretch/>
        </p:blipFill>
        <p:spPr bwMode="auto">
          <a:xfrm>
            <a:off x="4824200" y="3224816"/>
            <a:ext cx="1473815" cy="67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7"/>
          <p:cNvSpPr>
            <a:spLocks noChangeArrowheads="1"/>
          </p:cNvSpPr>
          <p:nvPr/>
        </p:nvSpPr>
        <p:spPr bwMode="auto">
          <a:xfrm>
            <a:off x="0" y="1835428"/>
            <a:ext cx="9144000" cy="821048"/>
          </a:xfrm>
          <a:prstGeom prst="rect">
            <a:avLst/>
          </a:prstGeom>
          <a:solidFill>
            <a:schemeClr val="accent1">
              <a:lumMod val="50000"/>
              <a:alpha val="99000"/>
            </a:schemeClr>
          </a:solidFill>
          <a:ln w="9525">
            <a:noFill/>
            <a:miter lim="800000"/>
            <a:headEnd/>
            <a:tailEnd/>
          </a:ln>
        </p:spPr>
        <p:txBody>
          <a:bodyPr/>
          <a:lstStyle/>
          <a:p>
            <a:pPr marL="684498" lvl="1" indent="-332514" defTabSz="443354" eaLnBrk="0" hangingPunct="0">
              <a:buFont typeface="Arial" charset="0"/>
              <a:buChar char="•"/>
              <a:defRPr/>
            </a:pPr>
            <a:r>
              <a:rPr lang="en-US" sz="1636" kern="0" dirty="0">
                <a:solidFill>
                  <a:schemeClr val="bg1"/>
                </a:solidFill>
                <a:latin typeface="+mn-lt"/>
                <a:ea typeface="Montserrat Light" charset="0"/>
                <a:cs typeface="Montserrat Light" charset="0"/>
              </a:rPr>
              <a:t>Founded in 2002 with 45 employees in Boulder, Oakland, and Bozeman</a:t>
            </a:r>
          </a:p>
          <a:p>
            <a:pPr marL="684498" lvl="1" indent="-332514" defTabSz="443354" eaLnBrk="0" hangingPunct="0">
              <a:buFont typeface="Arial" charset="0"/>
              <a:buChar char="•"/>
              <a:defRPr/>
            </a:pPr>
            <a:r>
              <a:rPr lang="en-US" sz="1636" kern="0" dirty="0">
                <a:solidFill>
                  <a:schemeClr val="bg1"/>
                </a:solidFill>
                <a:latin typeface="+mn-lt"/>
                <a:ea typeface="Montserrat Light" charset="0"/>
                <a:cs typeface="Montserrat Light" charset="0"/>
              </a:rPr>
              <a:t>Seven integrated software products for operations, portfolio analytics, and planning</a:t>
            </a:r>
          </a:p>
          <a:p>
            <a:pPr marL="684498" lvl="1" indent="-332514" defTabSz="443354" eaLnBrk="0" hangingPunct="0">
              <a:buFont typeface="Arial" charset="0"/>
              <a:buChar char="•"/>
              <a:defRPr/>
            </a:pPr>
            <a:r>
              <a:rPr lang="en-US" sz="1636" kern="0" dirty="0">
                <a:solidFill>
                  <a:schemeClr val="bg1"/>
                </a:solidFill>
                <a:latin typeface="+mn-lt"/>
                <a:ea typeface="Montserrat Light" charset="0"/>
                <a:cs typeface="Montserrat Light" charset="0"/>
              </a:rPr>
              <a:t>Consulting and custom analytical solutions</a:t>
            </a:r>
          </a:p>
        </p:txBody>
      </p:sp>
      <p:pic>
        <p:nvPicPr>
          <p:cNvPr id="9" name="Picture 8"/>
          <p:cNvPicPr>
            <a:picLocks noChangeAspect="1"/>
          </p:cNvPicPr>
          <p:nvPr/>
        </p:nvPicPr>
        <p:blipFill>
          <a:blip r:embed="rId4"/>
          <a:stretch>
            <a:fillRect/>
          </a:stretch>
        </p:blipFill>
        <p:spPr>
          <a:xfrm>
            <a:off x="2926540" y="3302417"/>
            <a:ext cx="1008950" cy="515347"/>
          </a:xfrm>
          <a:prstGeom prst="rect">
            <a:avLst/>
          </a:prstGeom>
        </p:spPr>
      </p:pic>
      <p:pic>
        <p:nvPicPr>
          <p:cNvPr id="10" name="Picture 9" descr="http://photos.prnewswire.com/prnfull/20130322/CL81938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7892" y="4347710"/>
            <a:ext cx="1409717" cy="570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5106146" y="5453370"/>
            <a:ext cx="943288" cy="653826"/>
          </a:xfrm>
          <a:prstGeom prst="rect">
            <a:avLst/>
          </a:prstGeom>
        </p:spPr>
      </p:pic>
      <p:pic>
        <p:nvPicPr>
          <p:cNvPr id="12" name="Picture 2" descr="http://www.tid.com/sites/all/themes/custom/tid/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76" y="5400315"/>
            <a:ext cx="1105361" cy="759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7180725" y="4324428"/>
            <a:ext cx="1002116" cy="616764"/>
          </a:xfrm>
          <a:prstGeom prst="rect">
            <a:avLst/>
          </a:prstGeom>
        </p:spPr>
      </p:pic>
      <p:pic>
        <p:nvPicPr>
          <p:cNvPr id="14" name="Picture 13"/>
          <p:cNvPicPr>
            <a:picLocks noChangeAspect="1"/>
          </p:cNvPicPr>
          <p:nvPr/>
        </p:nvPicPr>
        <p:blipFill>
          <a:blip r:embed="rId9"/>
          <a:stretch>
            <a:fillRect/>
          </a:stretch>
        </p:blipFill>
        <p:spPr>
          <a:xfrm>
            <a:off x="6977943" y="5643810"/>
            <a:ext cx="1204898" cy="272947"/>
          </a:xfrm>
          <a:prstGeom prst="rect">
            <a:avLst/>
          </a:prstGeom>
        </p:spPr>
      </p:pic>
      <p:pic>
        <p:nvPicPr>
          <p:cNvPr id="15" name="Picture 14"/>
          <p:cNvPicPr>
            <a:picLocks noChangeAspect="1"/>
          </p:cNvPicPr>
          <p:nvPr/>
        </p:nvPicPr>
        <p:blipFill>
          <a:blip r:embed="rId10"/>
          <a:stretch>
            <a:fillRect/>
          </a:stretch>
        </p:blipFill>
        <p:spPr>
          <a:xfrm>
            <a:off x="7186726" y="3275115"/>
            <a:ext cx="927275" cy="569952"/>
          </a:xfrm>
          <a:prstGeom prst="rect">
            <a:avLst/>
          </a:prstGeom>
        </p:spPr>
      </p:pic>
      <p:pic>
        <p:nvPicPr>
          <p:cNvPr id="16" name="Picture 15"/>
          <p:cNvPicPr>
            <a:picLocks noChangeAspect="1"/>
          </p:cNvPicPr>
          <p:nvPr/>
        </p:nvPicPr>
        <p:blipFill>
          <a:blip r:embed="rId11"/>
          <a:stretch>
            <a:fillRect/>
          </a:stretch>
        </p:blipFill>
        <p:spPr>
          <a:xfrm>
            <a:off x="1013934" y="3191935"/>
            <a:ext cx="1023895" cy="736312"/>
          </a:xfrm>
          <a:prstGeom prst="rect">
            <a:avLst/>
          </a:prstGeom>
        </p:spPr>
      </p:pic>
      <p:pic>
        <p:nvPicPr>
          <p:cNvPr id="17" name="Picture 16"/>
          <p:cNvPicPr>
            <a:picLocks noChangeAspect="1"/>
          </p:cNvPicPr>
          <p:nvPr/>
        </p:nvPicPr>
        <p:blipFill>
          <a:blip r:embed="rId12"/>
          <a:stretch>
            <a:fillRect/>
          </a:stretch>
        </p:blipFill>
        <p:spPr>
          <a:xfrm>
            <a:off x="832174" y="4413930"/>
            <a:ext cx="1356027" cy="437761"/>
          </a:xfrm>
          <a:prstGeom prst="rect">
            <a:avLst/>
          </a:prstGeom>
        </p:spPr>
      </p:pic>
      <p:pic>
        <p:nvPicPr>
          <p:cNvPr id="18" name="Picture 17"/>
          <p:cNvPicPr>
            <a:picLocks noChangeAspect="1"/>
          </p:cNvPicPr>
          <p:nvPr/>
        </p:nvPicPr>
        <p:blipFill>
          <a:blip r:embed="rId13"/>
          <a:stretch>
            <a:fillRect/>
          </a:stretch>
        </p:blipFill>
        <p:spPr>
          <a:xfrm>
            <a:off x="764157" y="5573562"/>
            <a:ext cx="1379610" cy="4134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3690"/>
            <a:ext cx="9144000" cy="1858927"/>
          </a:xfrm>
          <a:prstGeom prst="rect">
            <a:avLst/>
          </a:prstGeom>
        </p:spPr>
      </p:pic>
    </p:spTree>
    <p:extLst>
      <p:ext uri="{BB962C8B-B14F-4D97-AF65-F5344CB8AC3E}">
        <p14:creationId xmlns:p14="http://schemas.microsoft.com/office/powerpoint/2010/main" val="424673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D373BA4-7A9E-4DBA-A0C0-2B125DD5C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p:nvSpPr>
        <p:spPr>
          <a:xfrm>
            <a:off x="0" y="0"/>
            <a:ext cx="9144000" cy="6858000"/>
          </a:xfrm>
          <a:prstGeom prst="rect">
            <a:avLst/>
          </a:prstGeom>
          <a:solidFill>
            <a:schemeClr val="accent1">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9"/>
          </a:p>
        </p:txBody>
      </p:sp>
      <p:sp>
        <p:nvSpPr>
          <p:cNvPr id="22" name="TextBox 21"/>
          <p:cNvSpPr txBox="1"/>
          <p:nvPr/>
        </p:nvSpPr>
        <p:spPr>
          <a:xfrm>
            <a:off x="-13091" y="539631"/>
            <a:ext cx="9157091" cy="1491114"/>
          </a:xfrm>
          <a:prstGeom prst="rect">
            <a:avLst/>
          </a:prstGeom>
          <a:noFill/>
        </p:spPr>
        <p:txBody>
          <a:bodyPr wrap="square" rtlCol="0" anchor="ctr">
            <a:spAutoFit/>
          </a:bodyPr>
          <a:lstStyle/>
          <a:p>
            <a:pPr algn="ctr"/>
            <a:r>
              <a:rPr lang="en-US" sz="1818" dirty="0">
                <a:solidFill>
                  <a:schemeClr val="bg1"/>
                </a:solidFill>
                <a:latin typeface="+mn-lt"/>
                <a:ea typeface="Montserrat Light" charset="0"/>
                <a:cs typeface="Montserrat Light" charset="0"/>
              </a:rPr>
              <a:t>Integrating</a:t>
            </a:r>
          </a:p>
          <a:p>
            <a:pPr algn="ctr"/>
            <a:r>
              <a:rPr lang="en-US" sz="2182" b="1" dirty="0">
                <a:solidFill>
                  <a:schemeClr val="bg1"/>
                </a:solidFill>
                <a:latin typeface="+mn-lt"/>
                <a:ea typeface="Montserrat" charset="0"/>
                <a:cs typeface="Montserrat" charset="0"/>
              </a:rPr>
              <a:t>Physical &amp; Financial</a:t>
            </a:r>
          </a:p>
          <a:p>
            <a:pPr algn="ctr"/>
            <a:r>
              <a:rPr lang="en-US" sz="1818" dirty="0">
                <a:solidFill>
                  <a:schemeClr val="bg1"/>
                </a:solidFill>
                <a:latin typeface="+mn-lt"/>
                <a:ea typeface="Montserrat Light" charset="0"/>
                <a:cs typeface="Montserrat Light" charset="0"/>
              </a:rPr>
              <a:t>Resources</a:t>
            </a:r>
          </a:p>
          <a:p>
            <a:pPr algn="ctr"/>
            <a:endParaRPr lang="en-US" sz="1636" dirty="0">
              <a:solidFill>
                <a:schemeClr val="bg1"/>
              </a:solidFill>
              <a:latin typeface="Montserrat Light" charset="0"/>
              <a:ea typeface="Montserrat Light" charset="0"/>
              <a:cs typeface="Montserrat Light" charset="0"/>
            </a:endParaRPr>
          </a:p>
          <a:p>
            <a:pPr algn="ctr"/>
            <a:r>
              <a:rPr lang="en-US" sz="1636" b="1" dirty="0">
                <a:solidFill>
                  <a:schemeClr val="accent6"/>
                </a:solidFill>
                <a:latin typeface="+mn-lt"/>
                <a:ea typeface="Montserrat" charset="0"/>
                <a:cs typeface="Montserrat" charset="0"/>
              </a:rPr>
              <a:t>Optimizing Decision Analysis </a:t>
            </a:r>
          </a:p>
        </p:txBody>
      </p:sp>
      <p:sp>
        <p:nvSpPr>
          <p:cNvPr id="23" name="TextBox 22"/>
          <p:cNvSpPr txBox="1"/>
          <p:nvPr/>
        </p:nvSpPr>
        <p:spPr>
          <a:xfrm>
            <a:off x="7081223" y="3753392"/>
            <a:ext cx="1043876" cy="372090"/>
          </a:xfrm>
          <a:prstGeom prst="rect">
            <a:avLst/>
          </a:prstGeom>
          <a:noFill/>
          <a:effectLst>
            <a:glow rad="876300">
              <a:schemeClr val="accent1">
                <a:alpha val="40000"/>
              </a:schemeClr>
            </a:glow>
          </a:effectLst>
        </p:spPr>
        <p:txBody>
          <a:bodyPr wrap="none" rtlCol="0">
            <a:spAutoFit/>
          </a:bodyPr>
          <a:lstStyle/>
          <a:p>
            <a:r>
              <a:rPr lang="en-US" sz="1818" b="1" dirty="0">
                <a:solidFill>
                  <a:schemeClr val="accent6"/>
                </a:solidFill>
                <a:latin typeface="+mn-lt"/>
                <a:ea typeface="Montserrat" charset="0"/>
                <a:cs typeface="Montserrat" charset="0"/>
              </a:rPr>
              <a:t>Financial</a:t>
            </a:r>
          </a:p>
        </p:txBody>
      </p:sp>
      <p:sp>
        <p:nvSpPr>
          <p:cNvPr id="24" name="TextBox 23"/>
          <p:cNvSpPr txBox="1"/>
          <p:nvPr/>
        </p:nvSpPr>
        <p:spPr>
          <a:xfrm>
            <a:off x="6599002" y="4099641"/>
            <a:ext cx="2335544" cy="1841594"/>
          </a:xfrm>
          <a:prstGeom prst="rect">
            <a:avLst/>
          </a:prstGeom>
          <a:noFill/>
        </p:spPr>
        <p:txBody>
          <a:bodyPr wrap="square" rtlCol="0">
            <a:spAutoFit/>
          </a:bodyPr>
          <a:lstStyle/>
          <a:p>
            <a:pPr marL="259775" indent="-259775">
              <a:buFont typeface="Wingdings" charset="2"/>
              <a:buChar char="§"/>
            </a:pPr>
            <a:r>
              <a:rPr lang="en-US" sz="1636" dirty="0">
                <a:solidFill>
                  <a:schemeClr val="bg1"/>
                </a:solidFill>
                <a:latin typeface="+mn-lt"/>
                <a:ea typeface="Montserrat Light" charset="0"/>
                <a:cs typeface="Montserrat Light" charset="0"/>
              </a:rPr>
              <a:t>Forwards </a:t>
            </a:r>
          </a:p>
          <a:p>
            <a:pPr marL="259775" indent="-259775">
              <a:buFont typeface="Wingdings" charset="2"/>
              <a:buChar char="§"/>
            </a:pPr>
            <a:r>
              <a:rPr lang="en-US" sz="1636" dirty="0">
                <a:solidFill>
                  <a:schemeClr val="bg1"/>
                </a:solidFill>
                <a:latin typeface="+mn-lt"/>
                <a:ea typeface="Montserrat Light" charset="0"/>
                <a:cs typeface="Montserrat Light" charset="0"/>
              </a:rPr>
              <a:t>Options</a:t>
            </a:r>
          </a:p>
          <a:p>
            <a:pPr marL="259775" indent="-259775">
              <a:buFont typeface="Wingdings" charset="2"/>
              <a:buChar char="§"/>
            </a:pPr>
            <a:r>
              <a:rPr lang="en-US" sz="1636" dirty="0">
                <a:solidFill>
                  <a:schemeClr val="bg1"/>
                </a:solidFill>
                <a:latin typeface="+mn-lt"/>
                <a:ea typeface="Montserrat Light" charset="0"/>
                <a:cs typeface="Montserrat Light" charset="0"/>
              </a:rPr>
              <a:t>Structured Transactions</a:t>
            </a:r>
          </a:p>
          <a:p>
            <a:pPr marL="259775" indent="-259775">
              <a:buFont typeface="Wingdings" charset="2"/>
              <a:buChar char="§"/>
            </a:pPr>
            <a:r>
              <a:rPr lang="en-US" sz="1636" dirty="0">
                <a:solidFill>
                  <a:schemeClr val="bg1"/>
                </a:solidFill>
                <a:latin typeface="+mn-lt"/>
                <a:ea typeface="Montserrat Light" charset="0"/>
                <a:cs typeface="Montserrat Light" charset="0"/>
              </a:rPr>
              <a:t>Hedge Evaluation</a:t>
            </a:r>
          </a:p>
          <a:p>
            <a:pPr marL="259775" indent="-259775">
              <a:buFont typeface="Wingdings" charset="2"/>
              <a:buChar char="§"/>
            </a:pPr>
            <a:r>
              <a:rPr lang="en-US" sz="1636" dirty="0">
                <a:solidFill>
                  <a:schemeClr val="bg1"/>
                </a:solidFill>
                <a:latin typeface="+mn-lt"/>
                <a:ea typeface="Montserrat Light" charset="0"/>
                <a:cs typeface="Montserrat Light" charset="0"/>
              </a:rPr>
              <a:t>Asset Valuation</a:t>
            </a:r>
          </a:p>
          <a:p>
            <a:pPr marL="277103" indent="-277103">
              <a:buFont typeface="Arial" panose="020B0604020202020204" pitchFamily="34" charset="0"/>
              <a:buChar char="•"/>
            </a:pPr>
            <a:endParaRPr lang="en-US" sz="1552" dirty="0">
              <a:solidFill>
                <a:srgbClr val="FFFFFF"/>
              </a:solidFill>
              <a:latin typeface="Open Sans Extrabold"/>
              <a:cs typeface="Open Sans Extrabold"/>
            </a:endParaRPr>
          </a:p>
        </p:txBody>
      </p:sp>
      <p:sp>
        <p:nvSpPr>
          <p:cNvPr id="25" name="TextBox 24"/>
          <p:cNvSpPr txBox="1"/>
          <p:nvPr/>
        </p:nvSpPr>
        <p:spPr>
          <a:xfrm>
            <a:off x="602415" y="4099641"/>
            <a:ext cx="1886735" cy="1351011"/>
          </a:xfrm>
          <a:prstGeom prst="rect">
            <a:avLst/>
          </a:prstGeom>
          <a:noFill/>
        </p:spPr>
        <p:txBody>
          <a:bodyPr wrap="none" rtlCol="0">
            <a:spAutoFit/>
          </a:bodyPr>
          <a:lstStyle/>
          <a:p>
            <a:pPr marL="277103" indent="-277103">
              <a:buFont typeface="Wingdings" charset="2"/>
              <a:buChar char="§"/>
            </a:pPr>
            <a:r>
              <a:rPr lang="en-US" sz="1636" dirty="0">
                <a:solidFill>
                  <a:schemeClr val="bg1"/>
                </a:solidFill>
                <a:latin typeface="+mn-lt"/>
                <a:ea typeface="Montserrat Light" charset="0"/>
                <a:cs typeface="Montserrat Light" charset="0"/>
              </a:rPr>
              <a:t>Asset operations</a:t>
            </a:r>
          </a:p>
          <a:p>
            <a:pPr marL="277103" indent="-277103">
              <a:buFont typeface="Wingdings" charset="2"/>
              <a:buChar char="§"/>
            </a:pPr>
            <a:r>
              <a:rPr lang="en-US" sz="1636" dirty="0">
                <a:solidFill>
                  <a:schemeClr val="bg1"/>
                </a:solidFill>
                <a:latin typeface="+mn-lt"/>
                <a:ea typeface="Montserrat Light" charset="0"/>
                <a:cs typeface="Montserrat Light" charset="0"/>
              </a:rPr>
              <a:t>Weather</a:t>
            </a:r>
          </a:p>
          <a:p>
            <a:pPr marL="277103" indent="-277103">
              <a:buFont typeface="Wingdings" charset="2"/>
              <a:buChar char="§"/>
            </a:pPr>
            <a:r>
              <a:rPr lang="en-US" sz="1636" dirty="0">
                <a:solidFill>
                  <a:schemeClr val="bg1"/>
                </a:solidFill>
                <a:latin typeface="+mn-lt"/>
                <a:ea typeface="Montserrat Light" charset="0"/>
                <a:cs typeface="Montserrat Light" charset="0"/>
              </a:rPr>
              <a:t>Load</a:t>
            </a:r>
          </a:p>
          <a:p>
            <a:pPr marL="277103" indent="-277103">
              <a:buFont typeface="Wingdings" charset="2"/>
              <a:buChar char="§"/>
            </a:pPr>
            <a:r>
              <a:rPr lang="en-US" sz="1636" dirty="0">
                <a:solidFill>
                  <a:schemeClr val="bg1"/>
                </a:solidFill>
                <a:latin typeface="+mn-lt"/>
                <a:ea typeface="Montserrat Light" charset="0"/>
                <a:cs typeface="Montserrat Light" charset="0"/>
              </a:rPr>
              <a:t>Renewables</a:t>
            </a:r>
          </a:p>
          <a:p>
            <a:pPr marL="277103" indent="-277103">
              <a:buFont typeface="Wingdings" charset="2"/>
              <a:buChar char="§"/>
            </a:pPr>
            <a:r>
              <a:rPr lang="en-US" sz="1636" dirty="0">
                <a:solidFill>
                  <a:schemeClr val="bg1"/>
                </a:solidFill>
                <a:latin typeface="+mn-lt"/>
                <a:ea typeface="Montserrat Light" charset="0"/>
                <a:cs typeface="Montserrat Light" charset="0"/>
              </a:rPr>
              <a:t>Spot prices</a:t>
            </a:r>
          </a:p>
        </p:txBody>
      </p:sp>
      <p:sp>
        <p:nvSpPr>
          <p:cNvPr id="26" name="TextBox 25"/>
          <p:cNvSpPr txBox="1"/>
          <p:nvPr/>
        </p:nvSpPr>
        <p:spPr>
          <a:xfrm>
            <a:off x="1028357" y="3753392"/>
            <a:ext cx="958276" cy="372090"/>
          </a:xfrm>
          <a:prstGeom prst="rect">
            <a:avLst/>
          </a:prstGeom>
          <a:noFill/>
        </p:spPr>
        <p:txBody>
          <a:bodyPr wrap="none" rtlCol="0">
            <a:spAutoFit/>
          </a:bodyPr>
          <a:lstStyle/>
          <a:p>
            <a:r>
              <a:rPr lang="en-US" sz="1818" b="1" dirty="0">
                <a:solidFill>
                  <a:schemeClr val="accent6"/>
                </a:solidFill>
                <a:latin typeface="+mn-lt"/>
                <a:ea typeface="Montserrat" charset="0"/>
                <a:cs typeface="Montserrat" charset="0"/>
              </a:rPr>
              <a:t>Physical</a:t>
            </a:r>
          </a:p>
        </p:txBody>
      </p:sp>
      <p:pic>
        <p:nvPicPr>
          <p:cNvPr id="14" name="Picture 13">
            <a:extLst>
              <a:ext uri="{FF2B5EF4-FFF2-40B4-BE49-F238E27FC236}">
                <a16:creationId xmlns:a16="http://schemas.microsoft.com/office/drawing/2014/main" id="{A0CED1FD-316D-C043-A863-172BD17A5CD2}"/>
              </a:ext>
            </a:extLst>
          </p:cNvPr>
          <p:cNvPicPr>
            <a:picLocks noChangeAspect="1"/>
          </p:cNvPicPr>
          <p:nvPr/>
        </p:nvPicPr>
        <p:blipFill>
          <a:blip r:embed="rId3"/>
          <a:stretch>
            <a:fillRect/>
          </a:stretch>
        </p:blipFill>
        <p:spPr>
          <a:xfrm>
            <a:off x="7587995" y="6234382"/>
            <a:ext cx="1222542" cy="427372"/>
          </a:xfrm>
          <a:prstGeom prst="rect">
            <a:avLst/>
          </a:prstGeom>
        </p:spPr>
      </p:pic>
    </p:spTree>
    <p:extLst>
      <p:ext uri="{BB962C8B-B14F-4D97-AF65-F5344CB8AC3E}">
        <p14:creationId xmlns:p14="http://schemas.microsoft.com/office/powerpoint/2010/main" val="31804455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8396" y="0"/>
            <a:ext cx="9152396" cy="6858000"/>
          </a:xfrm>
          <a:prstGeom prst="rect">
            <a:avLst/>
          </a:prstGeom>
          <a:solidFill>
            <a:schemeClr val="accent2">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
        <p:nvSpPr>
          <p:cNvPr id="4" name="Text Placeholder 3">
            <a:extLst>
              <a:ext uri="{FF2B5EF4-FFF2-40B4-BE49-F238E27FC236}">
                <a16:creationId xmlns:a16="http://schemas.microsoft.com/office/drawing/2014/main" id="{2E19CA68-87BF-0345-A379-5191456F18E4}"/>
              </a:ext>
            </a:extLst>
          </p:cNvPr>
          <p:cNvSpPr>
            <a:spLocks noGrp="1"/>
          </p:cNvSpPr>
          <p:nvPr>
            <p:ph type="body" sz="quarter" idx="10" hasCustomPrompt="1"/>
          </p:nvPr>
        </p:nvSpPr>
        <p:spPr>
          <a:xfrm>
            <a:off x="2341364" y="3123158"/>
            <a:ext cx="4452876" cy="611684"/>
          </a:xfrm>
        </p:spPr>
        <p:txBody>
          <a:bodyPr>
            <a:noAutofit/>
          </a:bodyPr>
          <a:lstStyle>
            <a:lvl3pPr marL="418527" indent="0">
              <a:buNone/>
              <a:defRPr sz="2545" b="1">
                <a:solidFill>
                  <a:schemeClr val="bg1"/>
                </a:solidFill>
              </a:defRPr>
            </a:lvl3pPr>
          </a:lstStyle>
          <a:p>
            <a:pPr lvl="2"/>
            <a:r>
              <a:rPr lang="en-US" dirty="0"/>
              <a:t>Type Section Name Here</a:t>
            </a:r>
          </a:p>
        </p:txBody>
      </p:sp>
    </p:spTree>
    <p:extLst>
      <p:ext uri="{BB962C8B-B14F-4D97-AF65-F5344CB8AC3E}">
        <p14:creationId xmlns:p14="http://schemas.microsoft.com/office/powerpoint/2010/main" val="4636094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0" y="0"/>
            <a:ext cx="9144000" cy="6858000"/>
          </a:xfrm>
          <a:prstGeom prst="rect">
            <a:avLst/>
          </a:prstGeom>
          <a:solidFill>
            <a:schemeClr val="accent2">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sp>
        <p:nvSpPr>
          <p:cNvPr id="4" name="Text Placeholder 3"/>
          <p:cNvSpPr>
            <a:spLocks noGrp="1"/>
          </p:cNvSpPr>
          <p:nvPr>
            <p:ph type="body" sz="quarter" idx="10" hasCustomPrompt="1"/>
          </p:nvPr>
        </p:nvSpPr>
        <p:spPr>
          <a:xfrm>
            <a:off x="0" y="2956742"/>
            <a:ext cx="9144000" cy="476926"/>
          </a:xfrm>
        </p:spPr>
        <p:txBody>
          <a:bodyPr>
            <a:normAutofit/>
          </a:bodyPr>
          <a:lstStyle>
            <a:lvl1pPr marL="0" indent="0" algn="ctr">
              <a:buFontTx/>
              <a:buNone/>
              <a:defRPr sz="2545" b="1">
                <a:solidFill>
                  <a:schemeClr val="bg1"/>
                </a:solidFill>
              </a:defRPr>
            </a:lvl1pPr>
          </a:lstStyle>
          <a:p>
            <a:pPr lvl="0"/>
            <a:r>
              <a:rPr lang="en-US" dirty="0"/>
              <a:t>Type Section Name</a:t>
            </a:r>
          </a:p>
        </p:txBody>
      </p:sp>
      <p:pic>
        <p:nvPicPr>
          <p:cNvPr id="7" name="Picture 6">
            <a:extLst>
              <a:ext uri="{FF2B5EF4-FFF2-40B4-BE49-F238E27FC236}">
                <a16:creationId xmlns:a16="http://schemas.microsoft.com/office/drawing/2014/main" id="{968CFDE5-110E-C84C-9F32-B88AC0240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Tree>
    <p:extLst>
      <p:ext uri="{BB962C8B-B14F-4D97-AF65-F5344CB8AC3E}">
        <p14:creationId xmlns:p14="http://schemas.microsoft.com/office/powerpoint/2010/main" val="1598872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0" y="0"/>
            <a:ext cx="9144000" cy="6858000"/>
          </a:xfrm>
          <a:prstGeom prst="rect">
            <a:avLst/>
          </a:prstGeom>
          <a:solidFill>
            <a:schemeClr val="accent2">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sp>
        <p:nvSpPr>
          <p:cNvPr id="8" name="Text Placeholder 3">
            <a:extLst>
              <a:ext uri="{FF2B5EF4-FFF2-40B4-BE49-F238E27FC236}">
                <a16:creationId xmlns:a16="http://schemas.microsoft.com/office/drawing/2014/main" id="{ACFA2150-5066-984B-82AE-6C77D0BC6D70}"/>
              </a:ext>
            </a:extLst>
          </p:cNvPr>
          <p:cNvSpPr>
            <a:spLocks noGrp="1"/>
          </p:cNvSpPr>
          <p:nvPr>
            <p:ph type="body" sz="quarter" idx="10" hasCustomPrompt="1"/>
          </p:nvPr>
        </p:nvSpPr>
        <p:spPr>
          <a:xfrm>
            <a:off x="2345562" y="3123158"/>
            <a:ext cx="4452876" cy="611684"/>
          </a:xfrm>
        </p:spPr>
        <p:txBody>
          <a:bodyPr>
            <a:noAutofit/>
          </a:bodyPr>
          <a:lstStyle>
            <a:lvl3pPr marL="418527" indent="0">
              <a:buNone/>
              <a:defRPr sz="2545" b="1">
                <a:solidFill>
                  <a:schemeClr val="bg1"/>
                </a:solidFill>
              </a:defRPr>
            </a:lvl3pPr>
          </a:lstStyle>
          <a:p>
            <a:pPr lvl="2"/>
            <a:r>
              <a:rPr lang="en-US" dirty="0"/>
              <a:t>Type Section Name Here</a:t>
            </a:r>
          </a:p>
        </p:txBody>
      </p:sp>
      <p:pic>
        <p:nvPicPr>
          <p:cNvPr id="9" name="Picture 8">
            <a:extLst>
              <a:ext uri="{FF2B5EF4-FFF2-40B4-BE49-F238E27FC236}">
                <a16:creationId xmlns:a16="http://schemas.microsoft.com/office/drawing/2014/main" id="{E0D349D7-DC4F-3D4F-90F3-31F94B0FF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Tree>
    <p:extLst>
      <p:ext uri="{BB962C8B-B14F-4D97-AF65-F5344CB8AC3E}">
        <p14:creationId xmlns:p14="http://schemas.microsoft.com/office/powerpoint/2010/main" val="22859825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8396" y="0"/>
            <a:ext cx="9144000" cy="6858000"/>
          </a:xfrm>
          <a:prstGeom prst="rect">
            <a:avLst/>
          </a:prstGeom>
          <a:solidFill>
            <a:schemeClr val="accent2">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83" y="5567579"/>
            <a:ext cx="2555593" cy="1020999"/>
          </a:xfrm>
          <a:prstGeom prst="rect">
            <a:avLst/>
          </a:prstGeom>
        </p:spPr>
      </p:pic>
      <p:sp>
        <p:nvSpPr>
          <p:cNvPr id="5" name="Text Placeholder 3">
            <a:extLst>
              <a:ext uri="{FF2B5EF4-FFF2-40B4-BE49-F238E27FC236}">
                <a16:creationId xmlns:a16="http://schemas.microsoft.com/office/drawing/2014/main" id="{5CFAB40E-13E5-FD48-924E-7A040BB58722}"/>
              </a:ext>
            </a:extLst>
          </p:cNvPr>
          <p:cNvSpPr>
            <a:spLocks noGrp="1"/>
          </p:cNvSpPr>
          <p:nvPr>
            <p:ph type="body" sz="quarter" idx="10" hasCustomPrompt="1"/>
          </p:nvPr>
        </p:nvSpPr>
        <p:spPr>
          <a:xfrm>
            <a:off x="2345562" y="3123158"/>
            <a:ext cx="4452876" cy="611684"/>
          </a:xfrm>
        </p:spPr>
        <p:txBody>
          <a:bodyPr>
            <a:noAutofit/>
          </a:bodyPr>
          <a:lstStyle>
            <a:lvl3pPr marL="418527" indent="0">
              <a:buNone/>
              <a:defRPr sz="2545" b="1">
                <a:solidFill>
                  <a:schemeClr val="bg1"/>
                </a:solidFill>
              </a:defRPr>
            </a:lvl3pPr>
          </a:lstStyle>
          <a:p>
            <a:pPr lvl="2"/>
            <a:r>
              <a:rPr lang="en-US" dirty="0"/>
              <a:t>Type Section Name Here</a:t>
            </a:r>
          </a:p>
        </p:txBody>
      </p:sp>
    </p:spTree>
    <p:extLst>
      <p:ext uri="{BB962C8B-B14F-4D97-AF65-F5344CB8AC3E}">
        <p14:creationId xmlns:p14="http://schemas.microsoft.com/office/powerpoint/2010/main" val="5889892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0" y="0"/>
            <a:ext cx="9144000" cy="6858000"/>
          </a:xfrm>
          <a:prstGeom prst="rect">
            <a:avLst/>
          </a:prstGeom>
          <a:solidFill>
            <a:schemeClr val="accent1">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sp>
        <p:nvSpPr>
          <p:cNvPr id="4" name="Text Placeholder 3"/>
          <p:cNvSpPr>
            <a:spLocks noGrp="1"/>
          </p:cNvSpPr>
          <p:nvPr>
            <p:ph type="body" sz="quarter" idx="10" hasCustomPrompt="1"/>
          </p:nvPr>
        </p:nvSpPr>
        <p:spPr>
          <a:xfrm>
            <a:off x="0" y="2956742"/>
            <a:ext cx="9144000" cy="476926"/>
          </a:xfrm>
        </p:spPr>
        <p:txBody>
          <a:bodyPr>
            <a:normAutofit/>
          </a:bodyPr>
          <a:lstStyle>
            <a:lvl1pPr marL="0" indent="0" algn="ctr">
              <a:buFontTx/>
              <a:buNone/>
              <a:defRPr sz="2545" b="1">
                <a:solidFill>
                  <a:schemeClr val="bg1"/>
                </a:solidFill>
              </a:defRPr>
            </a:lvl1pPr>
          </a:lstStyle>
          <a:p>
            <a:pPr lvl="0"/>
            <a:r>
              <a:rPr lang="en-US" dirty="0"/>
              <a:t>Type Section Name</a:t>
            </a:r>
          </a:p>
        </p:txBody>
      </p:sp>
      <p:pic>
        <p:nvPicPr>
          <p:cNvPr id="7" name="Picture 6">
            <a:extLst>
              <a:ext uri="{FF2B5EF4-FFF2-40B4-BE49-F238E27FC236}">
                <a16:creationId xmlns:a16="http://schemas.microsoft.com/office/drawing/2014/main" id="{FBE7DE5C-9EAF-DB4E-9DFA-2F4CBBFEF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Tree>
    <p:extLst>
      <p:ext uri="{BB962C8B-B14F-4D97-AF65-F5344CB8AC3E}">
        <p14:creationId xmlns:p14="http://schemas.microsoft.com/office/powerpoint/2010/main" val="35462280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0" y="0"/>
            <a:ext cx="9144000" cy="6858000"/>
          </a:xfrm>
          <a:prstGeom prst="rect">
            <a:avLst/>
          </a:prstGeom>
          <a:solidFill>
            <a:schemeClr val="accent3">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sp>
        <p:nvSpPr>
          <p:cNvPr id="4" name="Text Placeholder 3"/>
          <p:cNvSpPr>
            <a:spLocks noGrp="1"/>
          </p:cNvSpPr>
          <p:nvPr>
            <p:ph type="body" sz="quarter" idx="10" hasCustomPrompt="1"/>
          </p:nvPr>
        </p:nvSpPr>
        <p:spPr>
          <a:xfrm>
            <a:off x="0" y="2956742"/>
            <a:ext cx="9144000" cy="476926"/>
          </a:xfrm>
        </p:spPr>
        <p:txBody>
          <a:bodyPr>
            <a:normAutofit/>
          </a:bodyPr>
          <a:lstStyle>
            <a:lvl1pPr marL="0" indent="0" algn="ctr">
              <a:buFontTx/>
              <a:buNone/>
              <a:defRPr sz="2545" b="1">
                <a:solidFill>
                  <a:schemeClr val="bg1"/>
                </a:solidFill>
              </a:defRPr>
            </a:lvl1pPr>
          </a:lstStyle>
          <a:p>
            <a:pPr lvl="0"/>
            <a:r>
              <a:rPr lang="en-US" dirty="0"/>
              <a:t>Type Section Name</a:t>
            </a:r>
          </a:p>
        </p:txBody>
      </p:sp>
      <p:pic>
        <p:nvPicPr>
          <p:cNvPr id="7" name="Picture 6">
            <a:extLst>
              <a:ext uri="{FF2B5EF4-FFF2-40B4-BE49-F238E27FC236}">
                <a16:creationId xmlns:a16="http://schemas.microsoft.com/office/drawing/2014/main" id="{04D05A03-D7E9-1D48-BBC9-6C8E57BB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Tree>
    <p:extLst>
      <p:ext uri="{BB962C8B-B14F-4D97-AF65-F5344CB8AC3E}">
        <p14:creationId xmlns:p14="http://schemas.microsoft.com/office/powerpoint/2010/main" val="7774808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0" y="0"/>
            <a:ext cx="9144000" cy="6858000"/>
          </a:xfrm>
          <a:prstGeom prst="rect">
            <a:avLst/>
          </a:prstGeom>
          <a:solidFill>
            <a:schemeClr val="accent6">
              <a:alpha val="60000"/>
            </a:schemeClr>
          </a:solidFill>
        </p:spPr>
        <p:txBody>
          <a:bodyPr vert="horz" lIns="83127" tIns="41564" rIns="83127" bIns="41564" rtlCol="0" anchor="ctr">
            <a:noAutofit/>
          </a:bodyPr>
          <a:lstStyle>
            <a:lvl1pPr algn="ctr" defTabSz="975390" rtl="0" eaLnBrk="1" latinLnBrk="0" hangingPunct="1">
              <a:lnSpc>
                <a:spcPct val="90000"/>
              </a:lnSpc>
              <a:spcBef>
                <a:spcPct val="0"/>
              </a:spcBef>
              <a:buNone/>
              <a:defRPr sz="2400" b="1" i="0" kern="1200" baseline="0">
                <a:solidFill>
                  <a:schemeClr val="accent1">
                    <a:lumMod val="75000"/>
                  </a:schemeClr>
                </a:solidFill>
                <a:latin typeface="Montserrat" charset="0"/>
                <a:ea typeface="Montserrat" charset="0"/>
                <a:cs typeface="Montserrat" charset="0"/>
              </a:defRPr>
            </a:lvl1pPr>
          </a:lstStyle>
          <a:p>
            <a:endParaRPr lang="en-US" sz="2182" dirty="0">
              <a:solidFill>
                <a:schemeClr val="bg1"/>
              </a:solidFill>
            </a:endParaRPr>
          </a:p>
        </p:txBody>
      </p:sp>
      <p:sp>
        <p:nvSpPr>
          <p:cNvPr id="4" name="Text Placeholder 3"/>
          <p:cNvSpPr>
            <a:spLocks noGrp="1"/>
          </p:cNvSpPr>
          <p:nvPr>
            <p:ph type="body" sz="quarter" idx="10" hasCustomPrompt="1"/>
          </p:nvPr>
        </p:nvSpPr>
        <p:spPr>
          <a:xfrm>
            <a:off x="0" y="2956742"/>
            <a:ext cx="9144000" cy="476926"/>
          </a:xfrm>
        </p:spPr>
        <p:txBody>
          <a:bodyPr>
            <a:normAutofit/>
          </a:bodyPr>
          <a:lstStyle>
            <a:lvl1pPr marL="0" indent="0" algn="ctr">
              <a:buFontTx/>
              <a:buNone/>
              <a:defRPr sz="2545" b="1">
                <a:solidFill>
                  <a:schemeClr val="bg1"/>
                </a:solidFill>
              </a:defRPr>
            </a:lvl1pPr>
          </a:lstStyle>
          <a:p>
            <a:pPr lvl="0"/>
            <a:r>
              <a:rPr lang="en-US" dirty="0"/>
              <a:t>Type Section Name</a:t>
            </a:r>
          </a:p>
        </p:txBody>
      </p:sp>
      <p:pic>
        <p:nvPicPr>
          <p:cNvPr id="7" name="Picture 6">
            <a:extLst>
              <a:ext uri="{FF2B5EF4-FFF2-40B4-BE49-F238E27FC236}">
                <a16:creationId xmlns:a16="http://schemas.microsoft.com/office/drawing/2014/main" id="{0AE93AF9-917C-214C-B109-BE6DC9910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Tree>
    <p:extLst>
      <p:ext uri="{BB962C8B-B14F-4D97-AF65-F5344CB8AC3E}">
        <p14:creationId xmlns:p14="http://schemas.microsoft.com/office/powerpoint/2010/main" val="23551859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24F98-C48F-0146-A4C4-78C15BF48ED9}"/>
              </a:ext>
            </a:extLst>
          </p:cNvPr>
          <p:cNvPicPr>
            <a:picLocks noChangeAspect="1"/>
          </p:cNvPicPr>
          <p:nvPr/>
        </p:nvPicPr>
        <p:blipFill>
          <a:blip r:embed="rId2"/>
          <a:stretch>
            <a:fillRect/>
          </a:stretch>
        </p:blipFill>
        <p:spPr>
          <a:xfrm>
            <a:off x="0" y="-128588"/>
            <a:ext cx="9144000" cy="6986588"/>
          </a:xfrm>
          <a:prstGeom prst="rect">
            <a:avLst/>
          </a:prstGeom>
        </p:spPr>
      </p:pic>
      <p:pic>
        <p:nvPicPr>
          <p:cNvPr id="7" name="Picture 6">
            <a:extLst>
              <a:ext uri="{FF2B5EF4-FFF2-40B4-BE49-F238E27FC236}">
                <a16:creationId xmlns:a16="http://schemas.microsoft.com/office/drawing/2014/main" id="{0AE93AF9-917C-214C-B109-BE6DC9910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59" y="5285593"/>
            <a:ext cx="2555593" cy="1020999"/>
          </a:xfrm>
          <a:prstGeom prst="rect">
            <a:avLst/>
          </a:prstGeom>
        </p:spPr>
      </p:pic>
      <p:sp>
        <p:nvSpPr>
          <p:cNvPr id="4" name="Text Placeholder 3"/>
          <p:cNvSpPr>
            <a:spLocks noGrp="1"/>
          </p:cNvSpPr>
          <p:nvPr>
            <p:ph type="body" sz="quarter" idx="10" hasCustomPrompt="1"/>
          </p:nvPr>
        </p:nvSpPr>
        <p:spPr>
          <a:xfrm>
            <a:off x="0" y="1742305"/>
            <a:ext cx="9144000" cy="476926"/>
          </a:xfrm>
        </p:spPr>
        <p:txBody>
          <a:bodyPr>
            <a:normAutofit/>
          </a:bodyPr>
          <a:lstStyle>
            <a:lvl1pPr marL="0" indent="0" algn="ctr">
              <a:buFontTx/>
              <a:buNone/>
              <a:defRPr sz="2545" b="1">
                <a:solidFill>
                  <a:schemeClr val="bg1"/>
                </a:solidFill>
              </a:defRPr>
            </a:lvl1pPr>
          </a:lstStyle>
          <a:p>
            <a:pPr lvl="0"/>
            <a:r>
              <a:rPr lang="en-US" dirty="0"/>
              <a:t>Type Section Name</a:t>
            </a:r>
          </a:p>
        </p:txBody>
      </p:sp>
    </p:spTree>
    <p:extLst>
      <p:ext uri="{BB962C8B-B14F-4D97-AF65-F5344CB8AC3E}">
        <p14:creationId xmlns:p14="http://schemas.microsoft.com/office/powerpoint/2010/main" val="22321020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5B9BD5">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50800">
            <a:solidFill>
              <a:srgbClr val="7BC8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940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_Title Slide#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0ED5E4-038E-5C43-9559-4752566BE382}"/>
              </a:ext>
            </a:extLst>
          </p:cNvPr>
          <p:cNvSpPr/>
          <p:nvPr/>
        </p:nvSpPr>
        <p:spPr>
          <a:xfrm>
            <a:off x="-22775" y="-1174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9"/>
          </a:p>
        </p:txBody>
      </p:sp>
      <p:sp>
        <p:nvSpPr>
          <p:cNvPr id="3" name="Subtitle 2"/>
          <p:cNvSpPr>
            <a:spLocks noGrp="1"/>
          </p:cNvSpPr>
          <p:nvPr>
            <p:ph type="subTitle" idx="1"/>
          </p:nvPr>
        </p:nvSpPr>
        <p:spPr>
          <a:xfrm>
            <a:off x="685800" y="3602039"/>
            <a:ext cx="6858000" cy="1655763"/>
          </a:xfrm>
          <a:prstGeom prst="rect">
            <a:avLst/>
          </a:prstGeom>
        </p:spPr>
        <p:txBody>
          <a:bodyPr>
            <a:normAutofit/>
          </a:bodyPr>
          <a:lstStyle>
            <a:lvl1pPr marL="0" indent="0" algn="l">
              <a:spcAft>
                <a:spcPts val="0"/>
              </a:spcAft>
              <a:buNone/>
              <a:defRPr sz="1818" b="1">
                <a:solidFill>
                  <a:schemeClr val="tx1"/>
                </a:solidFill>
              </a:defRPr>
            </a:lvl1pPr>
            <a:lvl2pPr marL="332507" indent="0" algn="ctr">
              <a:buNone/>
              <a:defRPr sz="1455"/>
            </a:lvl2pPr>
            <a:lvl3pPr marL="665013" indent="0" algn="ctr">
              <a:buNone/>
              <a:defRPr sz="1309"/>
            </a:lvl3pPr>
            <a:lvl4pPr marL="997519" indent="0" algn="ctr">
              <a:buNone/>
              <a:defRPr sz="1164"/>
            </a:lvl4pPr>
            <a:lvl5pPr marL="1330025" indent="0" algn="ctr">
              <a:buNone/>
              <a:defRPr sz="1164"/>
            </a:lvl5pPr>
            <a:lvl6pPr marL="1662531" indent="0" algn="ctr">
              <a:buNone/>
              <a:defRPr sz="1164"/>
            </a:lvl6pPr>
            <a:lvl7pPr marL="1995037" indent="0" algn="ctr">
              <a:buNone/>
              <a:defRPr sz="1164"/>
            </a:lvl7pPr>
            <a:lvl8pPr marL="2327543" indent="0" algn="ctr">
              <a:buNone/>
              <a:defRPr sz="1164"/>
            </a:lvl8pPr>
            <a:lvl9pPr marL="2660050" indent="0" algn="ctr">
              <a:buNone/>
              <a:defRPr sz="1164"/>
            </a:lvl9pPr>
          </a:lstStyle>
          <a:p>
            <a:r>
              <a:rPr lang="en-US"/>
              <a:t>Click to edit Master subtitle style</a:t>
            </a:r>
            <a:endParaRPr lang="en-US" dirty="0"/>
          </a:p>
        </p:txBody>
      </p:sp>
      <p:sp>
        <p:nvSpPr>
          <p:cNvPr id="2" name="Title 1"/>
          <p:cNvSpPr>
            <a:spLocks noGrp="1"/>
          </p:cNvSpPr>
          <p:nvPr>
            <p:ph type="ctrTitle"/>
          </p:nvPr>
        </p:nvSpPr>
        <p:spPr>
          <a:xfrm>
            <a:off x="685800" y="1230316"/>
            <a:ext cx="6858000" cy="2366963"/>
          </a:xfrm>
        </p:spPr>
        <p:txBody>
          <a:bodyPr anchor="b">
            <a:normAutofit/>
          </a:bodyPr>
          <a:lstStyle>
            <a:lvl1pPr algn="l">
              <a:defRPr sz="2909">
                <a:solidFill>
                  <a:schemeClr val="bg1"/>
                </a:solidFill>
              </a:defRPr>
            </a:lvl1pPr>
          </a:lstStyle>
          <a:p>
            <a:r>
              <a:rPr lang="en-US"/>
              <a:t>Click to edit Master title style</a:t>
            </a:r>
            <a:endParaRPr lang="en-US" dirty="0"/>
          </a:p>
        </p:txBody>
      </p:sp>
      <p:sp>
        <p:nvSpPr>
          <p:cNvPr id="14" name="Footer Placeholder 4"/>
          <p:cNvSpPr>
            <a:spLocks noGrp="1"/>
          </p:cNvSpPr>
          <p:nvPr>
            <p:ph type="ftr" sz="quarter" idx="11"/>
          </p:nvPr>
        </p:nvSpPr>
        <p:spPr>
          <a:xfrm>
            <a:off x="685800" y="6478873"/>
            <a:ext cx="1851660" cy="182880"/>
          </a:xfrm>
          <a:prstGeom prst="rect">
            <a:avLst/>
          </a:prstGeom>
        </p:spPr>
        <p:txBody>
          <a:bodyPr/>
          <a:lstStyle>
            <a:lvl1pPr>
              <a:defRPr sz="1091">
                <a:solidFill>
                  <a:schemeClr val="bg1"/>
                </a:solidFill>
                <a:latin typeface="+mn-lt"/>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pic>
        <p:nvPicPr>
          <p:cNvPr id="10" name="Picture 9">
            <a:extLst>
              <a:ext uri="{FF2B5EF4-FFF2-40B4-BE49-F238E27FC236}">
                <a16:creationId xmlns:a16="http://schemas.microsoft.com/office/drawing/2014/main" id="{BE349432-1F91-1F4B-AB7B-F4CC91E918DB}"/>
              </a:ext>
            </a:extLst>
          </p:cNvPr>
          <p:cNvPicPr>
            <a:picLocks noChangeAspect="1"/>
          </p:cNvPicPr>
          <p:nvPr/>
        </p:nvPicPr>
        <p:blipFill>
          <a:blip r:embed="rId2"/>
          <a:stretch>
            <a:fillRect/>
          </a:stretch>
        </p:blipFill>
        <p:spPr>
          <a:xfrm>
            <a:off x="6725287" y="183481"/>
            <a:ext cx="2008909" cy="1393031"/>
          </a:xfrm>
          <a:prstGeom prst="rect">
            <a:avLst/>
          </a:prstGeom>
        </p:spPr>
      </p:pic>
      <p:sp>
        <p:nvSpPr>
          <p:cNvPr id="6" name="Content Placeholder 5">
            <a:extLst>
              <a:ext uri="{FF2B5EF4-FFF2-40B4-BE49-F238E27FC236}">
                <a16:creationId xmlns:a16="http://schemas.microsoft.com/office/drawing/2014/main" id="{F06653A6-6E6A-41C6-99F8-B8136D28ED0D}"/>
              </a:ext>
            </a:extLst>
          </p:cNvPr>
          <p:cNvSpPr>
            <a:spLocks noGrp="1"/>
          </p:cNvSpPr>
          <p:nvPr>
            <p:ph sz="quarter" idx="12"/>
          </p:nvPr>
        </p:nvSpPr>
        <p:spPr>
          <a:xfrm>
            <a:off x="1165225" y="750888"/>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9487D3A-E771-4B5E-8AC9-ED0515CED2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69" y="11016"/>
            <a:ext cx="9198327" cy="6846257"/>
          </a:xfrm>
          <a:prstGeom prst="rect">
            <a:avLst/>
          </a:prstGeom>
        </p:spPr>
      </p:pic>
    </p:spTree>
    <p:extLst>
      <p:ext uri="{BB962C8B-B14F-4D97-AF65-F5344CB8AC3E}">
        <p14:creationId xmlns:p14="http://schemas.microsoft.com/office/powerpoint/2010/main" val="229279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92989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5B9BD5">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50800">
            <a:solidFill>
              <a:srgbClr val="7BC8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567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B8A0A4-4F46-2C45-93F5-C4EB20957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73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369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6667"/>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587554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498630"/>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577122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061905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082425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139939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175608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442329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4584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234042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435466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85670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861067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cxnSp>
        <p:nvCxnSpPr>
          <p:cNvPr id="4" name="Straight Connector 3"/>
          <p:cNvCxnSpPr/>
          <p:nvPr userDrawn="1"/>
        </p:nvCxnSpPr>
        <p:spPr>
          <a:xfrm>
            <a:off x="457200" y="99060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715962"/>
          </a:xfrm>
          <a:prstGeom prst="rect">
            <a:avLst/>
          </a:prstGeom>
        </p:spPr>
        <p:txBody>
          <a:bodyPr>
            <a:normAutofit/>
          </a:bodyPr>
          <a:lstStyle>
            <a:lvl1pPr algn="l">
              <a:defRPr sz="2400">
                <a:solidFill>
                  <a:schemeClr val="tx2"/>
                </a:solidFill>
                <a:latin typeface="Verdana" pitchFamily="34" charset="0"/>
              </a:defRPr>
            </a:lvl1pPr>
          </a:lstStyle>
          <a:p>
            <a:r>
              <a:rPr lang="en-US" dirty="0"/>
              <a:t>Click to edit Master title style</a:t>
            </a:r>
          </a:p>
        </p:txBody>
      </p:sp>
      <p:sp>
        <p:nvSpPr>
          <p:cNvPr id="5"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5C41D3B7-67F5-4314-9993-F460401F935D}" type="slidenum">
              <a:rPr lang="en-US">
                <a:solidFill>
                  <a:srgbClr val="92D050"/>
                </a:solidFill>
              </a:rPr>
              <a:pPr>
                <a:defRPr/>
              </a:pPr>
              <a:t>‹#›</a:t>
            </a:fld>
            <a:endParaRPr lang="en-US" dirty="0">
              <a:solidFill>
                <a:srgbClr val="92D050"/>
              </a:solidFill>
            </a:endParaRPr>
          </a:p>
        </p:txBody>
      </p:sp>
    </p:spTree>
    <p:extLst>
      <p:ext uri="{BB962C8B-B14F-4D97-AF65-F5344CB8AC3E}">
        <p14:creationId xmlns:p14="http://schemas.microsoft.com/office/powerpoint/2010/main" val="2076986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200" fontAlgn="auto">
              <a:spcBef>
                <a:spcPts val="0"/>
              </a:spcBef>
              <a:spcAft>
                <a:spcPts val="0"/>
              </a:spcAft>
            </a:pPr>
            <a:endParaRPr lang="en-US" sz="1800">
              <a:solidFill>
                <a:srgbClr val="154E89"/>
              </a:solidFill>
              <a:latin typeface="Calibri"/>
              <a:cs typeface="+mn-cs"/>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pPr defTabSz="457200" fontAlgn="auto">
              <a:spcBef>
                <a:spcPts val="0"/>
              </a:spcBef>
              <a:spcAft>
                <a:spcPts val="0"/>
              </a:spcAft>
            </a:pPr>
            <a:endParaRPr lang="en-US" sz="1800">
              <a:solidFill>
                <a:srgbClr val="154E89"/>
              </a:solidFill>
              <a:latin typeface="Calibri"/>
              <a:cs typeface="+mn-cs"/>
            </a:endParaRPr>
          </a:p>
        </p:txBody>
      </p:sp>
      <p:sp>
        <p:nvSpPr>
          <p:cNvPr id="4" name="Slide Number Placeholder 3"/>
          <p:cNvSpPr>
            <a:spLocks noGrp="1"/>
          </p:cNvSpPr>
          <p:nvPr>
            <p:ph type="sldNum" sz="quarter" idx="12"/>
          </p:nvPr>
        </p:nvSpPr>
        <p:spPr/>
        <p:txBody>
          <a:bodyPr/>
          <a:lstStyle>
            <a:lvl1pPr>
              <a:defRPr/>
            </a:lvl1pPr>
          </a:lstStyle>
          <a:p>
            <a:fld id="{1D6510A8-300B-4F86-AAA0-16D71B7B38D9}" type="slidenum">
              <a:rPr lang="en-US">
                <a:solidFill>
                  <a:srgbClr val="92D050"/>
                </a:solidFill>
              </a:rPr>
              <a:pPr/>
              <a:t>‹#›</a:t>
            </a:fld>
            <a:endParaRPr lang="en-US">
              <a:solidFill>
                <a:srgbClr val="92D050"/>
              </a:solidFill>
            </a:endParaRPr>
          </a:p>
        </p:txBody>
      </p:sp>
    </p:spTree>
    <p:extLst>
      <p:ext uri="{BB962C8B-B14F-4D97-AF65-F5344CB8AC3E}">
        <p14:creationId xmlns:p14="http://schemas.microsoft.com/office/powerpoint/2010/main" val="174365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953786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09129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6667"/>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986916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498630"/>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944926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60004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656004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63516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248399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19410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2340127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prstClr val="white"/>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545642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4061970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31822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45671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110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mj-lt"/>
                <a:ea typeface="Verdana" pitchFamily="34" charset="0"/>
                <a:cs typeface="Narkisim" pitchFamily="34" charset="-79"/>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106989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886734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868943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786337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923342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938887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25611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4146192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005426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08138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321633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cxnSp>
        <p:nvCxnSpPr>
          <p:cNvPr id="4" name="Straight Connector 3"/>
          <p:cNvCxnSpPr/>
          <p:nvPr userDrawn="1"/>
        </p:nvCxnSpPr>
        <p:spPr>
          <a:xfrm>
            <a:off x="457200" y="99060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715962"/>
          </a:xfrm>
          <a:prstGeom prst="rect">
            <a:avLst/>
          </a:prstGeom>
        </p:spPr>
        <p:txBody>
          <a:bodyPr>
            <a:normAutofit/>
          </a:bodyPr>
          <a:lstStyle>
            <a:lvl1pPr algn="l">
              <a:defRPr sz="2400">
                <a:solidFill>
                  <a:schemeClr val="tx2"/>
                </a:solidFill>
                <a:latin typeface="Verdana" pitchFamily="34" charset="0"/>
              </a:defRPr>
            </a:lvl1pPr>
          </a:lstStyle>
          <a:p>
            <a:r>
              <a:rPr lang="en-US" dirty="0"/>
              <a:t>Click to edit Master title style</a:t>
            </a:r>
          </a:p>
        </p:txBody>
      </p:sp>
      <p:sp>
        <p:nvSpPr>
          <p:cNvPr id="5"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5C41D3B7-67F5-4314-9993-F460401F935D}" type="slidenum">
              <a:rPr lang="en-US">
                <a:solidFill>
                  <a:srgbClr val="92D050"/>
                </a:solidFill>
              </a:rPr>
              <a:pPr>
                <a:defRPr/>
              </a:pPr>
              <a:t>‹#›</a:t>
            </a:fld>
            <a:endParaRPr lang="en-US" dirty="0">
              <a:solidFill>
                <a:srgbClr val="92D050"/>
              </a:solidFill>
            </a:endParaRPr>
          </a:p>
        </p:txBody>
      </p:sp>
    </p:spTree>
    <p:extLst>
      <p:ext uri="{BB962C8B-B14F-4D97-AF65-F5344CB8AC3E}">
        <p14:creationId xmlns:p14="http://schemas.microsoft.com/office/powerpoint/2010/main" val="1380494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643241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29338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912236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36221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8021"/>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436"/>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852839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649392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311231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65353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603"/>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869265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64">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53">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41">
              <a:spcBef>
                <a:spcPts val="600"/>
              </a:spcBef>
              <a:defRPr sz="1600">
                <a:solidFill>
                  <a:schemeClr val="accent1"/>
                </a:solidFill>
                <a:latin typeface="+mn-lt"/>
                <a:ea typeface="Verdana" pitchFamily="34" charset="0"/>
                <a:cs typeface="Verdana" pitchFamily="34" charset="0"/>
              </a:defRPr>
            </a:lvl4pPr>
            <a:lvl5pPr marL="201163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9"/>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7232735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6"/>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0782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64">
              <a:spcBef>
                <a:spcPts val="300"/>
              </a:spcBef>
              <a:defRPr sz="1600"/>
            </a:lvl2pPr>
            <a:lvl3pPr marL="1097253">
              <a:spcBef>
                <a:spcPts val="300"/>
              </a:spcBef>
              <a:defRPr sz="1600"/>
            </a:lvl3pPr>
            <a:lvl4pPr marL="1554441">
              <a:spcBef>
                <a:spcPts val="300"/>
              </a:spcBef>
              <a:defRPr sz="1600"/>
            </a:lvl4pPr>
            <a:lvl5pPr marL="201163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64">
              <a:spcBef>
                <a:spcPts val="300"/>
              </a:spcBef>
              <a:defRPr sz="1600"/>
            </a:lvl2pPr>
            <a:lvl3pPr marL="1097253">
              <a:spcBef>
                <a:spcPts val="300"/>
              </a:spcBef>
              <a:defRPr sz="1600"/>
            </a:lvl3pPr>
            <a:lvl4pPr marL="1554441">
              <a:spcBef>
                <a:spcPts val="300"/>
              </a:spcBef>
              <a:defRPr sz="1600"/>
            </a:lvl4pPr>
            <a:lvl5pPr marL="201163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6"/>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9797196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64">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53">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41">
              <a:spcBef>
                <a:spcPts val="600"/>
              </a:spcBef>
              <a:defRPr sz="1600">
                <a:solidFill>
                  <a:schemeClr val="accent1"/>
                </a:solidFill>
                <a:latin typeface="+mn-lt"/>
                <a:ea typeface="Verdana" pitchFamily="34" charset="0"/>
                <a:cs typeface="Verdana" pitchFamily="34" charset="0"/>
              </a:defRPr>
            </a:lvl4pPr>
            <a:lvl5pPr marL="201163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6"/>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591459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cxnSp>
        <p:nvCxnSpPr>
          <p:cNvPr id="4" name="Straight Connector 3"/>
          <p:cNvCxnSpPr/>
          <p:nvPr userDrawn="1"/>
        </p:nvCxnSpPr>
        <p:spPr>
          <a:xfrm>
            <a:off x="457200" y="99060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715962"/>
          </a:xfrm>
          <a:prstGeom prst="rect">
            <a:avLst/>
          </a:prstGeom>
        </p:spPr>
        <p:txBody>
          <a:bodyPr>
            <a:normAutofit/>
          </a:bodyPr>
          <a:lstStyle>
            <a:lvl1pPr algn="l">
              <a:defRPr sz="2400">
                <a:solidFill>
                  <a:schemeClr val="tx2"/>
                </a:solidFill>
                <a:latin typeface="Verdana" pitchFamily="34" charset="0"/>
              </a:defRPr>
            </a:lvl1pPr>
          </a:lstStyle>
          <a:p>
            <a:r>
              <a:rPr lang="en-US" dirty="0"/>
              <a:t>Click to edit Master title style</a:t>
            </a:r>
          </a:p>
        </p:txBody>
      </p:sp>
      <p:sp>
        <p:nvSpPr>
          <p:cNvPr id="5" name="Date Placeholder 2"/>
          <p:cNvSpPr>
            <a:spLocks noGrp="1"/>
          </p:cNvSpPr>
          <p:nvPr>
            <p:ph type="dt" sz="half" idx="10"/>
          </p:nvPr>
        </p:nvSpPr>
        <p:spPr>
          <a:xfrm>
            <a:off x="457200" y="6356354"/>
            <a:ext cx="2133600" cy="365125"/>
          </a:xfrm>
          <a:prstGeom prst="rect">
            <a:avLst/>
          </a:prstGeom>
        </p:spPr>
        <p:txBody>
          <a:bodyPr/>
          <a:lstStyle>
            <a:lvl1pPr>
              <a:defRPr/>
            </a:lvl1pPr>
          </a:lstStyle>
          <a:p>
            <a:pPr>
              <a:defRPr/>
            </a:pPr>
            <a:endParaRPr lang="en-US" dirty="0"/>
          </a:p>
        </p:txBody>
      </p:sp>
      <p:sp>
        <p:nvSpPr>
          <p:cNvPr id="6" name="Footer Placeholder 3"/>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5C41D3B7-67F5-4314-9993-F460401F935D}" type="slidenum">
              <a:rPr lang="en-US">
                <a:solidFill>
                  <a:srgbClr val="92D050"/>
                </a:solidFill>
              </a:rPr>
              <a:pPr>
                <a:defRPr/>
              </a:pPr>
              <a:t>‹#›</a:t>
            </a:fld>
            <a:endParaRPr lang="en-US" dirty="0">
              <a:solidFill>
                <a:srgbClr val="92D050"/>
              </a:solidFill>
            </a:endParaRPr>
          </a:p>
        </p:txBody>
      </p:sp>
    </p:spTree>
    <p:extLst>
      <p:ext uri="{BB962C8B-B14F-4D97-AF65-F5344CB8AC3E}">
        <p14:creationId xmlns:p14="http://schemas.microsoft.com/office/powerpoint/2010/main" val="2178643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189" fontAlgn="auto">
              <a:spcBef>
                <a:spcPts val="0"/>
              </a:spcBef>
              <a:spcAft>
                <a:spcPts val="0"/>
              </a:spcAft>
            </a:pPr>
            <a:endParaRPr lang="en-US" sz="1800">
              <a:solidFill>
                <a:srgbClr val="154E89"/>
              </a:solidFill>
              <a:latin typeface="Calibri"/>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pPr defTabSz="457189" fontAlgn="auto">
              <a:spcBef>
                <a:spcPts val="0"/>
              </a:spcBef>
              <a:spcAft>
                <a:spcPts val="0"/>
              </a:spcAft>
            </a:pPr>
            <a:endParaRPr lang="en-US" sz="1800">
              <a:solidFill>
                <a:srgbClr val="154E89"/>
              </a:solidFill>
              <a:latin typeface="Calibri"/>
            </a:endParaRPr>
          </a:p>
        </p:txBody>
      </p:sp>
      <p:sp>
        <p:nvSpPr>
          <p:cNvPr id="4" name="Slide Number Placeholder 3"/>
          <p:cNvSpPr>
            <a:spLocks noGrp="1"/>
          </p:cNvSpPr>
          <p:nvPr>
            <p:ph type="sldNum" sz="quarter" idx="12"/>
          </p:nvPr>
        </p:nvSpPr>
        <p:spPr/>
        <p:txBody>
          <a:bodyPr/>
          <a:lstStyle>
            <a:lvl1pPr>
              <a:defRPr/>
            </a:lvl1pPr>
          </a:lstStyle>
          <a:p>
            <a:fld id="{1D6510A8-300B-4F86-AAA0-16D71B7B38D9}" type="slidenum">
              <a:rPr lang="en-US">
                <a:solidFill>
                  <a:srgbClr val="92D050"/>
                </a:solidFill>
              </a:rPr>
              <a:pPr/>
              <a:t>‹#›</a:t>
            </a:fld>
            <a:endParaRPr lang="en-US">
              <a:solidFill>
                <a:srgbClr val="92D050"/>
              </a:solidFill>
            </a:endParaRPr>
          </a:p>
        </p:txBody>
      </p:sp>
    </p:spTree>
    <p:extLst>
      <p:ext uri="{BB962C8B-B14F-4D97-AF65-F5344CB8AC3E}">
        <p14:creationId xmlns:p14="http://schemas.microsoft.com/office/powerpoint/2010/main" val="16215689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6" name="Slide Number Placeholder 5"/>
          <p:cNvSpPr>
            <a:spLocks noGrp="1"/>
          </p:cNvSpPr>
          <p:nvPr>
            <p:ph type="sldNum" sz="quarter" idx="12"/>
          </p:nvPr>
        </p:nvSpPr>
        <p:spPr>
          <a:xfrm>
            <a:off x="6705600" y="6503419"/>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781669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4"/>
            <a:ext cx="8229600" cy="4525963"/>
          </a:xfrm>
          <a:prstGeom prst="rect">
            <a:avLst/>
          </a:prstGeo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lgn="ctr">
              <a:spcBef>
                <a:spcPct val="50000"/>
              </a:spcBef>
              <a:spcAft>
                <a:spcPct val="17000"/>
              </a:spcAft>
              <a:buClr>
                <a:schemeClr val="tx1"/>
              </a:buClr>
              <a:buFont typeface="Wingdings" pitchFamily="2" charset="2"/>
              <a:buNone/>
              <a:defRPr/>
            </a:lvl1pPr>
          </a:lstStyle>
          <a:p>
            <a:pPr defTabSz="457189" fontAlgn="auto">
              <a:buClr>
                <a:srgbClr val="154E89"/>
              </a:buClr>
              <a:defRPr/>
            </a:pPr>
            <a:endParaRPr lang="en-US" sz="1800">
              <a:solidFill>
                <a:srgbClr val="154E89"/>
              </a:solidFill>
              <a:latin typeface="Calibri"/>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lgn="ctr">
              <a:spcBef>
                <a:spcPct val="50000"/>
              </a:spcBef>
              <a:spcAft>
                <a:spcPct val="17000"/>
              </a:spcAft>
              <a:buClr>
                <a:schemeClr val="tx1"/>
              </a:buClr>
              <a:buFont typeface="Wingdings" pitchFamily="2" charset="2"/>
              <a:buNone/>
              <a:defRPr/>
            </a:lvl1pPr>
          </a:lstStyle>
          <a:p>
            <a:pPr defTabSz="457189" fontAlgn="auto">
              <a:buClr>
                <a:srgbClr val="154E89"/>
              </a:buClr>
              <a:defRPr/>
            </a:pPr>
            <a:endParaRPr lang="en-US" sz="1800">
              <a:solidFill>
                <a:srgbClr val="154E89"/>
              </a:solidFill>
              <a:latin typeface="Calibri"/>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lgn="ctr">
              <a:spcBef>
                <a:spcPct val="50000"/>
              </a:spcBef>
              <a:spcAft>
                <a:spcPct val="17000"/>
              </a:spcAft>
              <a:buClr>
                <a:schemeClr val="tx1"/>
              </a:buClr>
              <a:buFont typeface="Wingdings" pitchFamily="2" charset="2"/>
              <a:buNone/>
              <a:defRPr/>
            </a:lvl1pPr>
          </a:lstStyle>
          <a:p>
            <a:pPr>
              <a:buClr>
                <a:srgbClr val="154E89"/>
              </a:buClr>
              <a:defRPr/>
            </a:pPr>
            <a:fld id="{9BDD20A4-7676-4B80-B25A-ADF283392707}" type="slidenum">
              <a:rPr lang="en-US">
                <a:solidFill>
                  <a:srgbClr val="92D050"/>
                </a:solidFill>
              </a:rPr>
              <a:pPr>
                <a:buClr>
                  <a:srgbClr val="154E89"/>
                </a:buClr>
                <a:defRPr/>
              </a:pPr>
              <a:t>‹#›</a:t>
            </a:fld>
            <a:endParaRPr lang="en-US">
              <a:solidFill>
                <a:srgbClr val="92D050"/>
              </a:solidFill>
            </a:endParaRPr>
          </a:p>
        </p:txBody>
      </p:sp>
    </p:spTree>
    <p:extLst>
      <p:ext uri="{BB962C8B-B14F-4D97-AF65-F5344CB8AC3E}">
        <p14:creationId xmlns:p14="http://schemas.microsoft.com/office/powerpoint/2010/main" val="2648831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246475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7333" y="6350000"/>
            <a:ext cx="537076" cy="321829"/>
          </a:xfrm>
          <a:prstGeom prst="rect">
            <a:avLst/>
          </a:prstGeom>
        </p:spPr>
      </p:pic>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4F81BD">
                    <a:lumMod val="75000"/>
                  </a:srgbClr>
                </a:solidFill>
                <a:latin typeface="Arial" panose="020B0604020202020204" pitchFamily="34" charset="0"/>
                <a:cs typeface="Arial" panose="020B0604020202020204" pitchFamily="34" charset="0"/>
              </a:rPr>
              <a:pPr/>
              <a:t>‹#›</a:t>
            </a:fld>
            <a:r>
              <a:rPr lang="en-US" sz="1400" dirty="0">
                <a:solidFill>
                  <a:srgbClr val="4F81BD">
                    <a:lumMod val="75000"/>
                  </a:srgbClr>
                </a:solidFill>
                <a:latin typeface="Arial" panose="020B0604020202020204" pitchFamily="34" charset="0"/>
                <a:cs typeface="Arial" panose="020B0604020202020204" pitchFamily="34" charset="0"/>
              </a:rPr>
              <a:t>  </a:t>
            </a:r>
            <a:r>
              <a:rPr lang="en-US" sz="1400" b="1" dirty="0">
                <a:solidFill>
                  <a:srgbClr val="376092"/>
                </a:solidFill>
                <a:latin typeface="Arial"/>
                <a:cs typeface="Arial"/>
              </a:rPr>
              <a:t>Ascend</a:t>
            </a:r>
            <a:r>
              <a:rPr lang="en-US" sz="1400" dirty="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40206" y="6477000"/>
            <a:ext cx="1994" cy="325496"/>
          </a:xfrm>
          <a:prstGeom prst="line">
            <a:avLst/>
          </a:prstGeom>
          <a:ln w="28575">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38100">
            <a:solidFill>
              <a:srgbClr val="7BC8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122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901693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17032806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2481483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36234092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1858477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28549401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1513275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19862909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0047C-804B-4E50-8428-93364C29F90E}" type="slidenum">
              <a:rPr lang="en-US" smtClean="0"/>
              <a:pPr/>
              <a:t>‹#›</a:t>
            </a:fld>
            <a:endParaRPr lang="en-US"/>
          </a:p>
        </p:txBody>
      </p:sp>
    </p:spTree>
    <p:extLst>
      <p:ext uri="{BB962C8B-B14F-4D97-AF65-F5344CB8AC3E}">
        <p14:creationId xmlns:p14="http://schemas.microsoft.com/office/powerpoint/2010/main" val="271760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0047C-804B-4E50-8428-93364C29F90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1" name="Picture 1" descr="\\BOULDER_DFS2\boulder\PersonalShares\bbeglin\Presentations\ppt_title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609599"/>
            <a:ext cx="5257800" cy="1219201"/>
          </a:xfrm>
          <a:prstGeom prst="rect">
            <a:avLst/>
          </a:prstGeom>
        </p:spPr>
        <p:txBody>
          <a:bodyPr/>
          <a:lstStyle>
            <a:lvl1pPr algn="ctr">
              <a:defRPr sz="3000">
                <a:latin typeface="+mj-lt"/>
              </a:defRPr>
            </a:lvl1pPr>
          </a:lstStyle>
          <a:p>
            <a:r>
              <a:rPr lang="en-US" dirty="0"/>
              <a:t>Click to edit Master title style</a:t>
            </a:r>
          </a:p>
        </p:txBody>
      </p:sp>
      <p:sp>
        <p:nvSpPr>
          <p:cNvPr id="3" name="Subtitle 2"/>
          <p:cNvSpPr>
            <a:spLocks noGrp="1"/>
          </p:cNvSpPr>
          <p:nvPr>
            <p:ph type="subTitle" idx="1"/>
          </p:nvPr>
        </p:nvSpPr>
        <p:spPr>
          <a:xfrm>
            <a:off x="0" y="4626864"/>
            <a:ext cx="5867400" cy="457200"/>
          </a:xfrm>
          <a:prstGeom prst="rect">
            <a:avLst/>
          </a:prstGeom>
        </p:spPr>
        <p:txBody>
          <a:bodyPr/>
          <a:lstStyle>
            <a:lvl1pPr marL="0" indent="0" algn="r">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67786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5057"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dirty="0"/>
              <a:t>Click to edit Master title style</a:t>
            </a:r>
          </a:p>
        </p:txBody>
      </p:sp>
      <p:sp>
        <p:nvSpPr>
          <p:cNvPr id="3"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03415"/>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extLst>
      <p:ext uri="{BB962C8B-B14F-4D97-AF65-F5344CB8AC3E}">
        <p14:creationId xmlns:p14="http://schemas.microsoft.com/office/powerpoint/2010/main" val="20762049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4033"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extLst>
      <p:ext uri="{BB962C8B-B14F-4D97-AF65-F5344CB8AC3E}">
        <p14:creationId xmlns:p14="http://schemas.microsoft.com/office/powerpoint/2010/main" val="31496501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43009"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half" idx="1"/>
          </p:nvPr>
        </p:nvSpPr>
        <p:spPr>
          <a:xfrm>
            <a:off x="457200" y="1069848"/>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28600"/>
            <a:ext cx="5943600" cy="484632"/>
          </a:xfrm>
          <a:prstGeom prst="rect">
            <a:avLst/>
          </a:prstGeom>
        </p:spPr>
        <p:txBody>
          <a:bodyPr>
            <a:normAutofit/>
          </a:bodyPr>
          <a:lstStyle>
            <a:lvl1pPr>
              <a:defRPr sz="2600">
                <a:solidFill>
                  <a:schemeClr val="bg1"/>
                </a:solidFill>
                <a:latin typeface="+mj-lt"/>
                <a:ea typeface="Verdana" pitchFamily="34" charset="0"/>
                <a:cs typeface="Narkisim" pitchFamily="34" charset="-79"/>
              </a:defRPr>
            </a:lvl1pPr>
          </a:lstStyle>
          <a:p>
            <a:r>
              <a:rPr lang="en-US"/>
              <a:t>Click to edit Master title style</a:t>
            </a:r>
            <a:endParaRPr lang="en-US" dirty="0"/>
          </a:p>
        </p:txBody>
      </p:sp>
      <p:sp>
        <p:nvSpPr>
          <p:cNvPr id="11" name="Content Placeholder 2"/>
          <p:cNvSpPr>
            <a:spLocks noGrp="1"/>
          </p:cNvSpPr>
          <p:nvPr>
            <p:ph sz="half" idx="10"/>
          </p:nvPr>
        </p:nvSpPr>
        <p:spPr>
          <a:xfrm>
            <a:off x="4645152" y="1066800"/>
            <a:ext cx="4038600" cy="4797552"/>
          </a:xfrm>
          <a:prstGeom prst="rect">
            <a:avLst/>
          </a:prstGeom>
        </p:spPr>
        <p:txBody>
          <a:bodyPr/>
          <a:lstStyle>
            <a:lvl1pPr marL="0">
              <a:spcBef>
                <a:spcPts val="300"/>
              </a:spcBef>
              <a:defRPr sz="1800"/>
            </a:lvl1pPr>
            <a:lvl2pPr marL="640080">
              <a:spcBef>
                <a:spcPts val="300"/>
              </a:spcBef>
              <a:defRPr sz="1600"/>
            </a:lvl2pPr>
            <a:lvl3pPr marL="1097280">
              <a:spcBef>
                <a:spcPts val="300"/>
              </a:spcBef>
              <a:defRPr sz="1600"/>
            </a:lvl3pPr>
            <a:lvl4pPr marL="1554480">
              <a:spcBef>
                <a:spcPts val="300"/>
              </a:spcBef>
              <a:defRPr sz="1600"/>
            </a:lvl4pPr>
            <a:lvl5pPr marL="2011680">
              <a:spcBef>
                <a:spcPts val="3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extLst>
      <p:ext uri="{BB962C8B-B14F-4D97-AF65-F5344CB8AC3E}">
        <p14:creationId xmlns:p14="http://schemas.microsoft.com/office/powerpoint/2010/main" val="575099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41985" name="Picture 1" descr="\\BOULDER_DFS2\boulder\PersonalShares\bbeglin\Presentations\PPT_Templat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 name="Title 1"/>
          <p:cNvSpPr txBox="1">
            <a:spLocks/>
          </p:cNvSpPr>
          <p:nvPr/>
        </p:nvSpPr>
        <p:spPr>
          <a:xfrm>
            <a:off x="457200" y="228600"/>
            <a:ext cx="5943600" cy="484632"/>
          </a:xfrm>
          <a:prstGeom prst="rect">
            <a:avLst/>
          </a:prstGeom>
        </p:spPr>
        <p:txBody>
          <a:bodyPr vert="horz" lIns="91440" tIns="45720" rIns="91440" bIns="45720" rtlCol="0" anchor="ct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mj-lt"/>
                <a:ea typeface="Verdana" pitchFamily="34" charset="0"/>
                <a:cs typeface="Narkisim" pitchFamily="34" charset="-79"/>
              </a:rPr>
              <a:t>Click to edit Master title style</a:t>
            </a:r>
          </a:p>
        </p:txBody>
      </p:sp>
      <p:sp>
        <p:nvSpPr>
          <p:cNvPr id="8" name="Content Placeholder 2"/>
          <p:cNvSpPr>
            <a:spLocks noGrp="1"/>
          </p:cNvSpPr>
          <p:nvPr>
            <p:ph idx="1"/>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None/>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lvl="0"/>
            <a:r>
              <a:rPr lang="en-US"/>
              <a:t>Click to edit Master text styles</a:t>
            </a:r>
          </a:p>
        </p:txBody>
      </p:sp>
      <p:sp>
        <p:nvSpPr>
          <p:cNvPr id="5" name="Slide Number Placeholder 5"/>
          <p:cNvSpPr>
            <a:spLocks noGrp="1"/>
          </p:cNvSpPr>
          <p:nvPr>
            <p:ph type="sldNum" sz="quarter" idx="12"/>
          </p:nvPr>
        </p:nvSpPr>
        <p:spPr>
          <a:xfrm>
            <a:off x="6705600" y="6511882"/>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pPr/>
              <a:t>‹#›</a:t>
            </a:fld>
            <a:endParaRPr lang="en-US" dirty="0"/>
          </a:p>
        </p:txBody>
      </p:sp>
    </p:spTree>
    <p:extLst>
      <p:ext uri="{BB962C8B-B14F-4D97-AF65-F5344CB8AC3E}">
        <p14:creationId xmlns:p14="http://schemas.microsoft.com/office/powerpoint/2010/main" val="1348697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705600" y="6503419"/>
            <a:ext cx="533400" cy="320675"/>
          </a:xfrm>
          <a:prstGeom prst="rect">
            <a:avLst/>
          </a:prstGeom>
        </p:spPr>
        <p:txBody>
          <a:bodyPr/>
          <a:lstStyle>
            <a:lvl1pPr>
              <a:defRPr sz="1200" b="1">
                <a:solidFill>
                  <a:schemeClr val="tx2"/>
                </a:solidFill>
                <a:latin typeface="+mn-lt"/>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263247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686825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rgbClr val="5B9BD5">
                    <a:lumMod val="75000"/>
                  </a:srgbClr>
                </a:solidFill>
                <a:latin typeface="Arial" panose="020B0604020202020204" pitchFamily="34" charset="0"/>
                <a:cs typeface="Arial" panose="020B0604020202020204" pitchFamily="34" charset="0"/>
              </a:rPr>
              <a:pPr/>
              <a:t>‹#›</a:t>
            </a:fld>
            <a:r>
              <a:rPr lang="en-US">
                <a:solidFill>
                  <a:prstClr val="black">
                    <a:tint val="75000"/>
                  </a:prstClr>
                </a:solidFill>
              </a:rPr>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solidFill>
                <a:prstClr val="black">
                  <a:tint val="75000"/>
                </a:prstClr>
              </a:solidFill>
            </a:endParaRPr>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50800">
            <a:solidFill>
              <a:srgbClr val="7BC8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1459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latin typeface="+mn-lt"/>
              </a:defRPr>
            </a:lvl1pPr>
          </a:lstStyle>
          <a:p>
            <a:endParaRPr lang="en-US" dirty="0"/>
          </a:p>
        </p:txBody>
      </p:sp>
      <p:sp>
        <p:nvSpPr>
          <p:cNvPr id="8" name="Slide Number Placeholder 4"/>
          <p:cNvSpPr txBox="1">
            <a:spLocks/>
          </p:cNvSpPr>
          <p:nvPr userDrawn="1"/>
        </p:nvSpPr>
        <p:spPr>
          <a:xfrm>
            <a:off x="6841298" y="6462821"/>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Verdana" pitchFamily="34" charset="0"/>
                <a:ea typeface="+mn-ea"/>
                <a:cs typeface="Arial" charset="0"/>
              </a:defRPr>
            </a:lvl1pPr>
            <a:lvl2pPr marL="457200" algn="l" rtl="0" fontAlgn="base">
              <a:spcBef>
                <a:spcPct val="0"/>
              </a:spcBef>
              <a:spcAft>
                <a:spcPct val="0"/>
              </a:spcAft>
              <a:defRPr sz="1000" kern="1200">
                <a:solidFill>
                  <a:srgbClr val="26269A"/>
                </a:solidFill>
                <a:latin typeface="Verdana" pitchFamily="34" charset="0"/>
                <a:ea typeface="+mn-ea"/>
                <a:cs typeface="Arial" charset="0"/>
              </a:defRPr>
            </a:lvl2pPr>
            <a:lvl3pPr marL="914400" algn="l" rtl="0" fontAlgn="base">
              <a:spcBef>
                <a:spcPct val="0"/>
              </a:spcBef>
              <a:spcAft>
                <a:spcPct val="0"/>
              </a:spcAft>
              <a:defRPr sz="1000" kern="1200">
                <a:solidFill>
                  <a:srgbClr val="26269A"/>
                </a:solidFill>
                <a:latin typeface="Verdana" pitchFamily="34" charset="0"/>
                <a:ea typeface="+mn-ea"/>
                <a:cs typeface="Arial" charset="0"/>
              </a:defRPr>
            </a:lvl3pPr>
            <a:lvl4pPr marL="1371600" algn="l" rtl="0" fontAlgn="base">
              <a:spcBef>
                <a:spcPct val="0"/>
              </a:spcBef>
              <a:spcAft>
                <a:spcPct val="0"/>
              </a:spcAft>
              <a:defRPr sz="1000" kern="1200">
                <a:solidFill>
                  <a:srgbClr val="26269A"/>
                </a:solidFill>
                <a:latin typeface="Verdana" pitchFamily="34" charset="0"/>
                <a:ea typeface="+mn-ea"/>
                <a:cs typeface="Arial" charset="0"/>
              </a:defRPr>
            </a:lvl4pPr>
            <a:lvl5pPr marL="1828800" algn="l" rtl="0" fontAlgn="base">
              <a:spcBef>
                <a:spcPct val="0"/>
              </a:spcBef>
              <a:spcAft>
                <a:spcPct val="0"/>
              </a:spcAft>
              <a:defRPr sz="1000" kern="1200">
                <a:solidFill>
                  <a:srgbClr val="26269A"/>
                </a:solidFill>
                <a:latin typeface="Verdana" pitchFamily="34" charset="0"/>
                <a:ea typeface="+mn-ea"/>
                <a:cs typeface="Arial" charset="0"/>
              </a:defRPr>
            </a:lvl5pPr>
            <a:lvl6pPr marL="2286000" algn="l" defTabSz="914400" rtl="0" eaLnBrk="1" latinLnBrk="0" hangingPunct="1">
              <a:defRPr sz="1000" kern="1200">
                <a:solidFill>
                  <a:srgbClr val="26269A"/>
                </a:solidFill>
                <a:latin typeface="Verdana" pitchFamily="34" charset="0"/>
                <a:ea typeface="+mn-ea"/>
                <a:cs typeface="Arial" charset="0"/>
              </a:defRPr>
            </a:lvl6pPr>
            <a:lvl7pPr marL="2743200" algn="l" defTabSz="914400" rtl="0" eaLnBrk="1" latinLnBrk="0" hangingPunct="1">
              <a:defRPr sz="1000" kern="1200">
                <a:solidFill>
                  <a:srgbClr val="26269A"/>
                </a:solidFill>
                <a:latin typeface="Verdana" pitchFamily="34" charset="0"/>
                <a:ea typeface="+mn-ea"/>
                <a:cs typeface="Arial" charset="0"/>
              </a:defRPr>
            </a:lvl7pPr>
            <a:lvl8pPr marL="3200400" algn="l" defTabSz="914400" rtl="0" eaLnBrk="1" latinLnBrk="0" hangingPunct="1">
              <a:defRPr sz="1000" kern="1200">
                <a:solidFill>
                  <a:srgbClr val="26269A"/>
                </a:solidFill>
                <a:latin typeface="Verdana" pitchFamily="34" charset="0"/>
                <a:ea typeface="+mn-ea"/>
                <a:cs typeface="Arial" charset="0"/>
              </a:defRPr>
            </a:lvl8pPr>
            <a:lvl9pPr marL="3657600" algn="l" defTabSz="914400" rtl="0" eaLnBrk="1" latinLnBrk="0" hangingPunct="1">
              <a:defRPr sz="1000" kern="1200">
                <a:solidFill>
                  <a:srgbClr val="26269A"/>
                </a:solidFill>
                <a:latin typeface="Verdana" pitchFamily="34" charset="0"/>
                <a:ea typeface="+mn-ea"/>
                <a:cs typeface="Arial" charset="0"/>
              </a:defRPr>
            </a:lvl9pPr>
          </a:lstStyle>
          <a:p>
            <a:fld id="{F6B8A0A4-4F46-2C45-93F5-C4EB20957041}" type="slidenum">
              <a:rPr lang="en-US" sz="1400" smtClean="0">
                <a:solidFill>
                  <a:schemeClr val="accent1">
                    <a:lumMod val="75000"/>
                  </a:schemeClr>
                </a:solidFill>
                <a:latin typeface="Arial" panose="020B0604020202020204" pitchFamily="34" charset="0"/>
                <a:cs typeface="Arial" panose="020B0604020202020204" pitchFamily="34" charset="0"/>
              </a:rPr>
              <a:pPr/>
              <a:t>‹#›</a:t>
            </a:fld>
            <a:r>
              <a:rPr lang="en-US"/>
              <a:t> </a:t>
            </a:r>
            <a:r>
              <a:rPr lang="en-US">
                <a:solidFill>
                  <a:srgbClr val="376092"/>
                </a:solidFill>
                <a:latin typeface="Arial"/>
                <a:cs typeface="Arial"/>
              </a:rPr>
              <a:t>  </a:t>
            </a:r>
            <a:r>
              <a:rPr lang="en-US" sz="1400" b="1">
                <a:solidFill>
                  <a:srgbClr val="376092"/>
                </a:solidFill>
                <a:latin typeface="Arial"/>
                <a:cs typeface="Arial"/>
              </a:rPr>
              <a:t>ascend</a:t>
            </a:r>
            <a:r>
              <a:rPr lang="en-US" sz="1400">
                <a:solidFill>
                  <a:srgbClr val="376092"/>
                </a:solidFill>
                <a:latin typeface="Arial"/>
                <a:cs typeface="Arial"/>
              </a:rPr>
              <a:t> analytics</a:t>
            </a:r>
            <a:endParaRPr lang="en-US" sz="1400" dirty="0"/>
          </a:p>
        </p:txBody>
      </p:sp>
      <p:cxnSp>
        <p:nvCxnSpPr>
          <p:cNvPr id="9" name="Straight Connector 8"/>
          <p:cNvCxnSpPr/>
          <p:nvPr userDrawn="1"/>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058580"/>
            <a:ext cx="8229600" cy="0"/>
          </a:xfrm>
          <a:prstGeom prst="line">
            <a:avLst/>
          </a:prstGeom>
          <a:ln w="508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p:cNvSpPr>
            <a:spLocks noGrp="1"/>
          </p:cNvSpPr>
          <p:nvPr>
            <p:ph sz="half" idx="2"/>
          </p:nvPr>
        </p:nvSpPr>
        <p:spPr>
          <a:xfrm>
            <a:off x="457200" y="1310579"/>
            <a:ext cx="8229600" cy="4824498"/>
          </a:xfrm>
        </p:spPr>
        <p:txBody>
          <a:bodyPr/>
          <a:lstStyle>
            <a:lvl1pPr marL="231775" indent="-231775">
              <a:defRPr sz="2000">
                <a:solidFill>
                  <a:schemeClr val="accent1">
                    <a:lumMod val="75000"/>
                  </a:schemeClr>
                </a:solidFill>
              </a:defRPr>
            </a:lvl1pPr>
            <a:lvl2pPr marL="688975" indent="-230188">
              <a:buFont typeface="Wingdings" panose="05000000000000000000" pitchFamily="2" charset="2"/>
              <a:buChar char="§"/>
              <a:defRPr sz="1800">
                <a:solidFill>
                  <a:schemeClr val="accent1">
                    <a:lumMod val="75000"/>
                  </a:schemeClr>
                </a:solidFill>
              </a:defRPr>
            </a:lvl2pPr>
            <a:lvl3pPr>
              <a:defRPr sz="1800">
                <a:solidFill>
                  <a:schemeClr val="accent1">
                    <a:lumMod val="75000"/>
                  </a:schemeClr>
                </a:solidFill>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74170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942"/>
          </a:xfrm>
        </p:spPr>
        <p:txBody>
          <a:bodyPr>
            <a:normAutofit/>
          </a:bodyPr>
          <a:lstStyle>
            <a:lvl1pPr algn="l">
              <a:defRPr sz="2600" b="0">
                <a:solidFill>
                  <a:schemeClr val="accent1">
                    <a:lumMod val="75000"/>
                  </a:schemeClr>
                </a:solidFill>
              </a:defRPr>
            </a:lvl1pPr>
          </a:lstStyle>
          <a:p>
            <a:endParaRPr lang="en-US" dirty="0"/>
          </a:p>
        </p:txBody>
      </p:sp>
      <p:sp>
        <p:nvSpPr>
          <p:cNvPr id="5" name="Slide Number Placeholder 4"/>
          <p:cNvSpPr>
            <a:spLocks noGrp="1"/>
          </p:cNvSpPr>
          <p:nvPr>
            <p:ph type="sldNum" sz="quarter" idx="12"/>
          </p:nvPr>
        </p:nvSpPr>
        <p:spPr>
          <a:xfrm>
            <a:off x="6841298" y="6471785"/>
            <a:ext cx="2133600" cy="365125"/>
          </a:xfrm>
        </p:spPr>
        <p:txBody>
          <a:bodyPr/>
          <a:lstStyle/>
          <a:p>
            <a:fld id="{F6B8A0A4-4F46-2C45-93F5-C4EB20957041}" type="slidenum">
              <a:rPr lang="en-US" sz="1400" smtClean="0">
                <a:solidFill>
                  <a:schemeClr val="accent1">
                    <a:lumMod val="75000"/>
                  </a:schemeClr>
                </a:solidFill>
                <a:latin typeface="Arial" panose="020B0604020202020204" pitchFamily="34" charset="0"/>
                <a:cs typeface="Arial" panose="020B0604020202020204" pitchFamily="34" charset="0"/>
              </a:rPr>
              <a:pPr/>
              <a:t>‹#›</a:t>
            </a:fld>
            <a:r>
              <a:rPr lang="en-US" dirty="0"/>
              <a:t> </a:t>
            </a:r>
            <a:r>
              <a:rPr lang="en-US" dirty="0">
                <a:solidFill>
                  <a:srgbClr val="376092"/>
                </a:solidFill>
                <a:latin typeface="Arial"/>
                <a:cs typeface="Arial"/>
              </a:rPr>
              <a:t>  </a:t>
            </a:r>
            <a:r>
              <a:rPr lang="en-US" sz="1400" b="1" dirty="0">
                <a:solidFill>
                  <a:srgbClr val="376092"/>
                </a:solidFill>
                <a:latin typeface="Arial"/>
                <a:cs typeface="Arial"/>
              </a:rPr>
              <a:t>ascend</a:t>
            </a:r>
            <a:r>
              <a:rPr lang="en-US" sz="1400" dirty="0">
                <a:solidFill>
                  <a:srgbClr val="376092"/>
                </a:solidFill>
                <a:latin typeface="Arial"/>
                <a:cs typeface="Arial"/>
              </a:rPr>
              <a:t> analytics</a:t>
            </a:r>
            <a:endParaRPr lang="en-US" sz="1400" dirty="0"/>
          </a:p>
        </p:txBody>
      </p:sp>
      <p:cxnSp>
        <p:nvCxnSpPr>
          <p:cNvPr id="6" name="Straight Connector 5"/>
          <p:cNvCxnSpPr/>
          <p:nvPr/>
        </p:nvCxnSpPr>
        <p:spPr>
          <a:xfrm>
            <a:off x="7465606" y="6502450"/>
            <a:ext cx="0" cy="310443"/>
          </a:xfrm>
          <a:prstGeom prst="line">
            <a:avLst/>
          </a:prstGeom>
          <a:ln>
            <a:solidFill>
              <a:srgbClr val="7BC825"/>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1058580"/>
            <a:ext cx="8229600" cy="0"/>
          </a:xfrm>
          <a:prstGeom prst="line">
            <a:avLst/>
          </a:prstGeom>
          <a:ln w="76200">
            <a:solidFill>
              <a:srgbClr val="7BC825"/>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2"/>
          </p:nvPr>
        </p:nvSpPr>
        <p:spPr>
          <a:xfrm>
            <a:off x="457200" y="1310578"/>
            <a:ext cx="8229600" cy="5031713"/>
          </a:xfrm>
        </p:spPr>
        <p:txBody>
          <a:bodyPr/>
          <a:lstStyle>
            <a:lvl1pPr marL="231775" indent="-231775">
              <a:defRPr sz="2000">
                <a:solidFill>
                  <a:schemeClr val="accent1">
                    <a:lumMod val="75000"/>
                  </a:schemeClr>
                </a:solidFill>
              </a:defRPr>
            </a:lvl1pPr>
            <a:lvl2pPr marL="688975" indent="-230188">
              <a:buFont typeface="Wingdings" panose="05000000000000000000" pitchFamily="2" charset="2"/>
              <a:buChar char="§"/>
              <a:defRPr sz="1800">
                <a:solidFill>
                  <a:schemeClr val="accent1">
                    <a:lumMod val="75000"/>
                  </a:schemeClr>
                </a:solidFill>
              </a:defRPr>
            </a:lvl2pPr>
            <a:lvl3pPr>
              <a:defRPr sz="1800">
                <a:solidFill>
                  <a:schemeClr val="accent1">
                    <a:lumMod val="75000"/>
                  </a:schemeClr>
                </a:solidFill>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0906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jpe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11.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jpeg"/><Relationship Id="rId5" Type="http://schemas.openxmlformats.org/officeDocument/2006/relationships/slideLayout" Target="../slideLayouts/slideLayout74.xml"/><Relationship Id="rId10" Type="http://schemas.openxmlformats.org/officeDocument/2006/relationships/theme" Target="../theme/theme12.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3.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5" Type="http://schemas.openxmlformats.org/officeDocument/2006/relationships/theme" Target="../theme/theme15.xml"/><Relationship Id="rId4"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34" Type="http://schemas.openxmlformats.org/officeDocument/2006/relationships/theme" Target="../theme/theme17.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image" Target="../media/image4.png"/><Relationship Id="rId8"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jpe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jpeg"/><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6.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1.jpeg"/><Relationship Id="rId4" Type="http://schemas.openxmlformats.org/officeDocument/2006/relationships/slideLayout" Target="../slideLayouts/slideLayout5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7"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mj-lt"/>
                <a:ea typeface="Verdana" pitchFamily="34" charset="0"/>
                <a:cs typeface="Narkisim" pitchFamily="34" charset="-79"/>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marL="0" marR="0" lvl="0" indent="-182880" algn="l" defTabSz="914400" rtl="0" eaLnBrk="1" fontAlgn="auto" latinLnBrk="0" hangingPunct="1">
              <a:lnSpc>
                <a:spcPct val="100000"/>
              </a:lnSpc>
              <a:spcBef>
                <a:spcPts val="600"/>
              </a:spcBef>
              <a:spcAft>
                <a:spcPts val="0"/>
              </a:spcAft>
              <a:buClrTx/>
              <a:buSzPct val="120000"/>
              <a:buFont typeface="Arial" pitchFamily="34" charset="0"/>
              <a:buChar char="•"/>
              <a:tabLst/>
              <a:defRPr/>
            </a:pPr>
            <a:r>
              <a:rPr kumimoji="0" lang="en-US" sz="18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Click to edit Master text styles</a:t>
            </a:r>
          </a:p>
          <a:p>
            <a:pPr marL="640080" marR="0" lvl="1" indent="-182880" algn="l" defTabSz="914400" rtl="0" eaLnBrk="1" fontAlgn="auto" latinLnBrk="0" hangingPunct="1">
              <a:lnSpc>
                <a:spcPct val="100000"/>
              </a:lnSpc>
              <a:spcBef>
                <a:spcPts val="600"/>
              </a:spcBef>
              <a:spcAft>
                <a:spcPts val="0"/>
              </a:spcAft>
              <a:buClrTx/>
              <a:buSzPct val="90000"/>
              <a:buFont typeface="Wingdings" pitchFamily="2" charset="2"/>
              <a:buChar char="§"/>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Second level</a:t>
            </a:r>
          </a:p>
          <a:p>
            <a:pPr marL="1097280" marR="0" lvl="2" indent="-182880" algn="l" defTabSz="914400" rtl="0" eaLnBrk="1" fontAlgn="auto" latinLnBrk="0" hangingPunct="1">
              <a:lnSpc>
                <a:spcPct val="100000"/>
              </a:lnSpc>
              <a:spcBef>
                <a:spcPts val="600"/>
              </a:spcBef>
              <a:spcAft>
                <a:spcPts val="0"/>
              </a:spcAft>
              <a:buClrTx/>
              <a:buSzPct val="70000"/>
              <a:buFont typeface="Courier New" pitchFamily="49" charset="0"/>
              <a:buChar char="o"/>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Third level</a:t>
            </a:r>
          </a:p>
          <a:p>
            <a:pPr marL="1554480" marR="0" lvl="3" indent="-18288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Fourth level</a:t>
            </a:r>
          </a:p>
          <a:p>
            <a:pPr marL="2011680" marR="0" lvl="4" indent="-18288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Fifth level</a:t>
            </a:r>
            <a:endParaRPr kumimoji="0" lang="en-US" sz="1600" b="0" i="0" u="none" strike="noStrike" kern="1200" cap="none" spc="0" normalizeH="0" baseline="0" noProof="0" dirty="0">
              <a:ln>
                <a:noFill/>
              </a:ln>
              <a:solidFill>
                <a:schemeClr val="accent1"/>
              </a:solidFill>
              <a:effectLst/>
              <a:uLnTx/>
              <a:uFillTx/>
              <a:latin typeface="+mn-lt"/>
              <a:ea typeface="Verdana" pitchFamily="34" charset="0"/>
              <a:cs typeface="Verdana" pitchFamily="34" charset="0"/>
            </a:endParaRPr>
          </a:p>
        </p:txBody>
      </p:sp>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userDrawn="1"/>
        </p:nvPicPr>
        <p:blipFill>
          <a:blip r:embed="rId4"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indent="-182880" fontAlgn="auto">
              <a:spcAft>
                <a:spcPts val="0"/>
              </a:spcAft>
              <a:defRPr/>
            </a:pPr>
            <a:r>
              <a:rPr lang="en-US" dirty="0">
                <a:solidFill>
                  <a:srgbClr val="154E89"/>
                </a:solidFill>
              </a:rPr>
              <a:t>Click to edit Master text styles</a:t>
            </a:r>
          </a:p>
          <a:p>
            <a:pPr lvl="1" indent="-182880" fontAlgn="auto">
              <a:spcAft>
                <a:spcPts val="0"/>
              </a:spcAft>
              <a:buSzPct val="90000"/>
              <a:defRPr/>
            </a:pPr>
            <a:r>
              <a:rPr lang="en-US" dirty="0">
                <a:solidFill>
                  <a:srgbClr val="154E89"/>
                </a:solidFill>
              </a:rPr>
              <a:t>Second level</a:t>
            </a:r>
          </a:p>
          <a:p>
            <a:pPr lvl="2" indent="-182880" fontAlgn="auto">
              <a:spcAft>
                <a:spcPts val="0"/>
              </a:spcAft>
              <a:buSzPct val="70000"/>
              <a:defRPr/>
            </a:pPr>
            <a:r>
              <a:rPr lang="en-US" dirty="0">
                <a:solidFill>
                  <a:srgbClr val="154E89"/>
                </a:solidFill>
              </a:rPr>
              <a:t>Third level</a:t>
            </a:r>
          </a:p>
          <a:p>
            <a:pPr lvl="3" indent="-182880" fontAlgn="auto">
              <a:spcAft>
                <a:spcPts val="0"/>
              </a:spcAft>
              <a:buFont typeface="Arial" pitchFamily="34" charset="0"/>
              <a:buChar char="–"/>
              <a:defRPr/>
            </a:pPr>
            <a:r>
              <a:rPr lang="en-US" dirty="0">
                <a:solidFill>
                  <a:srgbClr val="154E89"/>
                </a:solidFill>
              </a:rPr>
              <a:t>Fourth level</a:t>
            </a:r>
          </a:p>
          <a:p>
            <a:pPr lvl="4" indent="-182880" fontAlgn="auto">
              <a:spcAft>
                <a:spcPts val="0"/>
              </a:spcAft>
              <a:buFont typeface="Arial" pitchFamily="34" charset="0"/>
              <a:buChar char="»"/>
              <a:defRPr/>
            </a:pPr>
            <a:r>
              <a:rPr lang="en-US" dirty="0">
                <a:solidFill>
                  <a:srgbClr val="154E89"/>
                </a:solidFill>
              </a:rPr>
              <a:t>Fifth level</a:t>
            </a:r>
          </a:p>
        </p:txBody>
      </p:sp>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2323286940"/>
      </p:ext>
    </p:extLst>
  </p:cSld>
  <p:clrMap bg1="lt1" tx1="dk1" bg2="lt2" tx2="dk2" accent1="accent1" accent2="accent2" accent3="accent3" accent4="accent4" accent5="accent5" accent6="accent6" hlink="hlink" folHlink="folHlink"/>
  <p:sldLayoutIdLst>
    <p:sldLayoutId id="2147483823" r:id="rId1"/>
    <p:sldLayoutId id="2147483825" r:id="rId2"/>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userDrawn="1"/>
        </p:nvPicPr>
        <p:blipFill>
          <a:blip r:embed="rId7"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indent="-182880" fontAlgn="auto">
              <a:spcAft>
                <a:spcPts val="0"/>
              </a:spcAft>
              <a:defRPr/>
            </a:pPr>
            <a:r>
              <a:rPr lang="en-US">
                <a:solidFill>
                  <a:srgbClr val="154E89"/>
                </a:solidFill>
              </a:rPr>
              <a:t>Click to edit Master text styles</a:t>
            </a:r>
          </a:p>
          <a:p>
            <a:pPr lvl="1" indent="-182880" fontAlgn="auto">
              <a:spcAft>
                <a:spcPts val="0"/>
              </a:spcAft>
              <a:buSzPct val="90000"/>
              <a:defRPr/>
            </a:pPr>
            <a:r>
              <a:rPr lang="en-US">
                <a:solidFill>
                  <a:srgbClr val="154E89"/>
                </a:solidFill>
              </a:rPr>
              <a:t>Second level</a:t>
            </a:r>
          </a:p>
          <a:p>
            <a:pPr lvl="2" indent="-182880" fontAlgn="auto">
              <a:spcAft>
                <a:spcPts val="0"/>
              </a:spcAft>
              <a:buSzPct val="70000"/>
              <a:defRPr/>
            </a:pPr>
            <a:r>
              <a:rPr lang="en-US">
                <a:solidFill>
                  <a:srgbClr val="154E89"/>
                </a:solidFill>
              </a:rPr>
              <a:t>Third level</a:t>
            </a:r>
          </a:p>
          <a:p>
            <a:pPr lvl="3" indent="-182880" fontAlgn="auto">
              <a:spcAft>
                <a:spcPts val="0"/>
              </a:spcAft>
              <a:buFont typeface="Arial" pitchFamily="34" charset="0"/>
              <a:buChar char="–"/>
              <a:defRPr/>
            </a:pPr>
            <a:r>
              <a:rPr lang="en-US">
                <a:solidFill>
                  <a:srgbClr val="154E89"/>
                </a:solidFill>
              </a:rPr>
              <a:t>Fourth level</a:t>
            </a:r>
          </a:p>
          <a:p>
            <a:pPr lvl="4" indent="-182880" fontAlgn="auto">
              <a:spcAft>
                <a:spcPts val="0"/>
              </a:spcAft>
              <a:buFont typeface="Arial" pitchFamily="34" charset="0"/>
              <a:buChar char="»"/>
              <a:defRPr/>
            </a:pPr>
            <a:r>
              <a:rPr lang="en-US">
                <a:solidFill>
                  <a:srgbClr val="154E89"/>
                </a:solidFill>
              </a:rPr>
              <a:t>Fifth level</a:t>
            </a:r>
            <a:endParaRPr lang="en-US" dirty="0">
              <a:solidFill>
                <a:srgbClr val="154E89"/>
              </a:solidFill>
            </a:endParaRPr>
          </a:p>
        </p:txBody>
      </p:sp>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09693840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11" cstate="print"/>
          <a:srcRect/>
          <a:stretch>
            <a:fillRect/>
          </a:stretch>
        </p:blipFill>
        <p:spPr bwMode="auto">
          <a:xfrm>
            <a:off x="0" y="0"/>
            <a:ext cx="9144000" cy="6858000"/>
          </a:xfrm>
          <a:prstGeom prst="rect">
            <a:avLst/>
          </a:prstGeom>
          <a:noFill/>
        </p:spPr>
      </p:pic>
      <p:sp>
        <p:nvSpPr>
          <p:cNvPr id="5" name="Slide Number Placeholder 5"/>
          <p:cNvSpPr>
            <a:spLocks noGrp="1"/>
          </p:cNvSpPr>
          <p:nvPr>
            <p:ph type="sldNum" sz="quarter" idx="4"/>
          </p:nvPr>
        </p:nvSpPr>
        <p:spPr>
          <a:xfrm>
            <a:off x="6705600" y="6511886"/>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13465818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Lst>
  <p:hf hdr="0" ftr="0" dt="0"/>
  <p:txStyles>
    <p:titleStyle>
      <a:lvl1pPr algn="l" defTabSz="914377"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891" indent="-182875" algn="l" defTabSz="914377"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32" indent="-182875" algn="l" defTabSz="914377"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2971" indent="-182875" algn="l" defTabSz="914377"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160" indent="-182875" algn="l" defTabSz="914377"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349" indent="-182875" algn="l" defTabSz="914377"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047C-804B-4E50-8428-93364C29F90E}" type="slidenum">
              <a:rPr lang="en-US" smtClean="0"/>
              <a:pPr/>
              <a:t>‹#›</a:t>
            </a:fld>
            <a:endParaRPr lang="en-US"/>
          </a:p>
        </p:txBody>
      </p:sp>
    </p:spTree>
    <p:extLst>
      <p:ext uri="{BB962C8B-B14F-4D97-AF65-F5344CB8AC3E}">
        <p14:creationId xmlns:p14="http://schemas.microsoft.com/office/powerpoint/2010/main" val="80903309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userDrawn="1"/>
        </p:nvPicPr>
        <p:blipFill>
          <a:blip r:embed="rId9"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mj-lt"/>
                <a:ea typeface="Verdana" pitchFamily="34" charset="0"/>
                <a:cs typeface="Narkisim" pitchFamily="34" charset="-79"/>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marL="0" marR="0" lvl="0" indent="-182880" algn="l" defTabSz="914400" rtl="0" eaLnBrk="1" fontAlgn="auto" latinLnBrk="0" hangingPunct="1">
              <a:lnSpc>
                <a:spcPct val="100000"/>
              </a:lnSpc>
              <a:spcBef>
                <a:spcPts val="600"/>
              </a:spcBef>
              <a:spcAft>
                <a:spcPts val="0"/>
              </a:spcAft>
              <a:buClrTx/>
              <a:buSzPct val="120000"/>
              <a:buFont typeface="Arial" pitchFamily="34" charset="0"/>
              <a:buChar char="•"/>
              <a:tabLst/>
              <a:defRPr/>
            </a:pPr>
            <a:r>
              <a:rPr kumimoji="0" lang="en-US" sz="18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Click to edit Master text styles</a:t>
            </a:r>
          </a:p>
          <a:p>
            <a:pPr marL="640080" marR="0" lvl="1" indent="-182880" algn="l" defTabSz="914400" rtl="0" eaLnBrk="1" fontAlgn="auto" latinLnBrk="0" hangingPunct="1">
              <a:lnSpc>
                <a:spcPct val="100000"/>
              </a:lnSpc>
              <a:spcBef>
                <a:spcPts val="600"/>
              </a:spcBef>
              <a:spcAft>
                <a:spcPts val="0"/>
              </a:spcAft>
              <a:buClrTx/>
              <a:buSzPct val="90000"/>
              <a:buFont typeface="Wingdings" pitchFamily="2" charset="2"/>
              <a:buChar char="§"/>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Second level</a:t>
            </a:r>
          </a:p>
          <a:p>
            <a:pPr marL="1097280" marR="0" lvl="2" indent="-182880" algn="l" defTabSz="914400" rtl="0" eaLnBrk="1" fontAlgn="auto" latinLnBrk="0" hangingPunct="1">
              <a:lnSpc>
                <a:spcPct val="100000"/>
              </a:lnSpc>
              <a:spcBef>
                <a:spcPts val="600"/>
              </a:spcBef>
              <a:spcAft>
                <a:spcPts val="0"/>
              </a:spcAft>
              <a:buClrTx/>
              <a:buSzPct val="70000"/>
              <a:buFont typeface="Courier New" pitchFamily="49" charset="0"/>
              <a:buChar char="o"/>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Third level</a:t>
            </a:r>
          </a:p>
          <a:p>
            <a:pPr marL="1554480" marR="0" lvl="3" indent="-18288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Fourth level</a:t>
            </a:r>
          </a:p>
          <a:p>
            <a:pPr marL="2011680" marR="0" lvl="4" indent="-18288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a:ln>
                  <a:noFill/>
                </a:ln>
                <a:solidFill>
                  <a:schemeClr val="accent1"/>
                </a:solidFill>
                <a:effectLst/>
                <a:uLnTx/>
                <a:uFillTx/>
                <a:latin typeface="+mn-lt"/>
                <a:ea typeface="Verdana" pitchFamily="34" charset="0"/>
                <a:cs typeface="Verdana" pitchFamily="34" charset="0"/>
              </a:rPr>
              <a:t>Fifth level</a:t>
            </a:r>
            <a:endParaRPr kumimoji="0" lang="en-US" sz="1600" b="0" i="0" u="none" strike="noStrike" kern="1200" cap="none" spc="0" normalizeH="0" baseline="0" noProof="0" dirty="0">
              <a:ln>
                <a:noFill/>
              </a:ln>
              <a:solidFill>
                <a:schemeClr val="accent1"/>
              </a:solidFill>
              <a:effectLst/>
              <a:uLnTx/>
              <a:uFillTx/>
              <a:latin typeface="+mn-lt"/>
              <a:ea typeface="Verdana" pitchFamily="34" charset="0"/>
              <a:cs typeface="Verdana" pitchFamily="34" charset="0"/>
            </a:endParaRPr>
          </a:p>
        </p:txBody>
      </p:sp>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pPr/>
              <a:t>‹#›</a:t>
            </a:fld>
            <a:endParaRPr lang="en-US" dirty="0"/>
          </a:p>
        </p:txBody>
      </p:sp>
    </p:spTree>
    <p:extLst>
      <p:ext uri="{BB962C8B-B14F-4D97-AF65-F5344CB8AC3E}">
        <p14:creationId xmlns:p14="http://schemas.microsoft.com/office/powerpoint/2010/main" val="110797485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69072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6B8A0A4-4F46-2C45-93F5-C4EB20957041}"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18538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876" y="0"/>
            <a:ext cx="8452724" cy="1143000"/>
          </a:xfrm>
          <a:prstGeom prst="rect">
            <a:avLst/>
          </a:prstGeom>
        </p:spPr>
        <p:txBody>
          <a:bodyPr vert="horz" lIns="0" tIns="45720" rIns="0" bIns="0" rtlCol="0" anchor="ctr">
            <a:normAutofit/>
          </a:bodyPr>
          <a:lstStyle/>
          <a:p>
            <a:r>
              <a:rPr lang="en-US" dirty="0"/>
              <a:t>Click to edit Master Page, Calibri 32pt</a:t>
            </a:r>
          </a:p>
        </p:txBody>
      </p:sp>
      <p:sp>
        <p:nvSpPr>
          <p:cNvPr id="6" name="Slide Number Placeholder 5"/>
          <p:cNvSpPr>
            <a:spLocks noGrp="1"/>
          </p:cNvSpPr>
          <p:nvPr>
            <p:ph type="sldNum" sz="quarter" idx="4"/>
          </p:nvPr>
        </p:nvSpPr>
        <p:spPr>
          <a:xfrm>
            <a:off x="346876" y="6478873"/>
            <a:ext cx="338924" cy="182880"/>
          </a:xfrm>
          <a:prstGeom prst="rect">
            <a:avLst/>
          </a:prstGeom>
        </p:spPr>
        <p:txBody>
          <a:bodyPr vert="horz" lIns="0" tIns="0" rIns="0" bIns="0" rtlCol="0" anchor="t" anchorCtr="0"/>
          <a:lstStyle>
            <a:lvl1pPr algn="l">
              <a:defRPr sz="873" b="0" i="0">
                <a:solidFill>
                  <a:schemeClr val="tx1"/>
                </a:solidFill>
                <a:latin typeface="Arial" charset="0"/>
                <a:ea typeface="Arial" charset="0"/>
                <a:cs typeface="Arial" charset="0"/>
              </a:defRPr>
            </a:lvl1pPr>
          </a:lstStyle>
          <a:p>
            <a:fld id="{962F8975-3996-48EC-B53E-5E8A96A2123F}" type="slidenum">
              <a:rPr lang="en-US" smtClean="0"/>
              <a:pPr/>
              <a:t>‹#›</a:t>
            </a:fld>
            <a:endParaRPr lang="en-US" dirty="0"/>
          </a:p>
        </p:txBody>
      </p:sp>
      <p:cxnSp>
        <p:nvCxnSpPr>
          <p:cNvPr id="53" name="Straight Connector 52"/>
          <p:cNvCxnSpPr/>
          <p:nvPr/>
        </p:nvCxnSpPr>
        <p:spPr>
          <a:xfrm rot="16200000" flipH="1">
            <a:off x="83891" y="-372455"/>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04181" y="686539"/>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04181" y="1145245"/>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04181" y="6187098"/>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604181" y="6591300"/>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04181" y="3384233"/>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201547" y="-632848"/>
            <a:ext cx="341375" cy="520785"/>
            <a:chOff x="1780034" y="-474638"/>
            <a:chExt cx="341375" cy="390589"/>
          </a:xfrm>
        </p:grpSpPr>
        <p:cxnSp>
          <p:nvCxnSpPr>
            <p:cNvPr id="72" name="Straight Connector 71"/>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344119" y="-621122"/>
            <a:ext cx="341375" cy="520785"/>
            <a:chOff x="1780034" y="-474638"/>
            <a:chExt cx="341375" cy="390589"/>
          </a:xfrm>
        </p:grpSpPr>
        <p:cxnSp>
          <p:nvCxnSpPr>
            <p:cNvPr id="70" name="Straight Connector 69"/>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403092" y="-632848"/>
            <a:ext cx="341375" cy="520785"/>
            <a:chOff x="1780034" y="-474638"/>
            <a:chExt cx="341375" cy="390589"/>
          </a:xfrm>
        </p:grpSpPr>
        <p:cxnSp>
          <p:nvCxnSpPr>
            <p:cNvPr id="68" name="Straight Connector 67"/>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601462" y="-632848"/>
            <a:ext cx="341375" cy="520785"/>
            <a:chOff x="1780034" y="-474638"/>
            <a:chExt cx="341375" cy="390589"/>
          </a:xfrm>
        </p:grpSpPr>
        <p:cxnSp>
          <p:nvCxnSpPr>
            <p:cNvPr id="66" name="Straight Connector 65"/>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8802626" y="-632848"/>
            <a:ext cx="341375" cy="520785"/>
            <a:chOff x="1780034" y="-474638"/>
            <a:chExt cx="341375" cy="390589"/>
          </a:xfrm>
        </p:grpSpPr>
        <p:cxnSp>
          <p:nvCxnSpPr>
            <p:cNvPr id="64" name="Straight Connector 63"/>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flipH="1">
            <a:off x="-604181" y="270659"/>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3"/>
          </p:nvPr>
        </p:nvSpPr>
        <p:spPr>
          <a:xfrm>
            <a:off x="918135" y="6478873"/>
            <a:ext cx="4055269" cy="182880"/>
          </a:xfrm>
          <a:prstGeom prst="rect">
            <a:avLst/>
          </a:prstGeom>
        </p:spPr>
        <p:txBody>
          <a:bodyPr vert="horz" lIns="0" tIns="0" rIns="0" bIns="0" rtlCol="0" anchor="t" anchorCtr="0"/>
          <a:lstStyle>
            <a:lvl1pPr algn="l">
              <a:defRPr sz="873">
                <a:solidFill>
                  <a:schemeClr val="tx1"/>
                </a:solidFill>
                <a:latin typeface="Arial" charset="0"/>
                <a:ea typeface="Arial" charset="0"/>
                <a:cs typeface="Arial" charset="0"/>
              </a:defRPr>
            </a:lvl1pPr>
          </a:lstStyle>
          <a:p>
            <a:endParaRPr lang="en-US" dirty="0"/>
          </a:p>
        </p:txBody>
      </p:sp>
      <p:grpSp>
        <p:nvGrpSpPr>
          <p:cNvPr id="34" name="Group 33"/>
          <p:cNvGrpSpPr/>
          <p:nvPr/>
        </p:nvGrpSpPr>
        <p:grpSpPr>
          <a:xfrm>
            <a:off x="2" y="-621122"/>
            <a:ext cx="341375" cy="520785"/>
            <a:chOff x="1780034" y="-474638"/>
            <a:chExt cx="341375" cy="390589"/>
          </a:xfrm>
        </p:grpSpPr>
        <p:cxnSp>
          <p:nvCxnSpPr>
            <p:cNvPr id="35" name="Straight Connector 34"/>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FC8A243A-47C4-1145-84DD-551A9F4DFFF7}"/>
              </a:ext>
            </a:extLst>
          </p:cNvPr>
          <p:cNvPicPr>
            <a:picLocks noChangeAspect="1"/>
          </p:cNvPicPr>
          <p:nvPr/>
        </p:nvPicPr>
        <p:blipFill>
          <a:blip r:embed="rId35"/>
          <a:stretch>
            <a:fillRect/>
          </a:stretch>
        </p:blipFill>
        <p:spPr>
          <a:xfrm>
            <a:off x="7587995" y="6234382"/>
            <a:ext cx="1222542" cy="427372"/>
          </a:xfrm>
          <a:prstGeom prst="rect">
            <a:avLst/>
          </a:prstGeom>
        </p:spPr>
      </p:pic>
      <p:sp>
        <p:nvSpPr>
          <p:cNvPr id="32" name="Text Placeholder 2">
            <a:extLst>
              <a:ext uri="{FF2B5EF4-FFF2-40B4-BE49-F238E27FC236}">
                <a16:creationId xmlns:a16="http://schemas.microsoft.com/office/drawing/2014/main" id="{EED77C81-7CB5-1944-9CF9-8CEBE4B818AA}"/>
              </a:ext>
            </a:extLst>
          </p:cNvPr>
          <p:cNvSpPr>
            <a:spLocks noGrp="1"/>
          </p:cNvSpPr>
          <p:nvPr>
            <p:ph type="body" idx="1"/>
          </p:nvPr>
        </p:nvSpPr>
        <p:spPr>
          <a:xfrm>
            <a:off x="346876" y="1148420"/>
            <a:ext cx="8452724" cy="5039655"/>
          </a:xfrm>
          <a:prstGeom prst="rect">
            <a:avLst/>
          </a:prstGeom>
        </p:spPr>
        <p:txBody>
          <a:bodyPr vert="horz" lIns="0" tIns="0" rIns="0" bIns="0" rtlCol="0">
            <a:normAutofit/>
          </a:bodyPr>
          <a:lstStyle/>
          <a:p>
            <a:pPr lvl="0"/>
            <a:r>
              <a:rPr lang="en-US" dirty="0"/>
              <a:t>First level, Calibri 20pt </a:t>
            </a:r>
          </a:p>
          <a:p>
            <a:pPr lvl="1"/>
            <a:r>
              <a:rPr lang="en-US" dirty="0"/>
              <a:t>Second level </a:t>
            </a:r>
          </a:p>
          <a:p>
            <a:pPr lvl="2"/>
            <a:r>
              <a:rPr lang="en-US" dirty="0"/>
              <a:t>Third level </a:t>
            </a:r>
          </a:p>
          <a:p>
            <a:pPr lvl="3"/>
            <a:r>
              <a:rPr lang="en-US" dirty="0"/>
              <a:t>Fourth level </a:t>
            </a:r>
          </a:p>
          <a:p>
            <a:pPr lvl="4"/>
            <a:r>
              <a:rPr lang="en-US" dirty="0"/>
              <a:t>Fifth level</a:t>
            </a:r>
          </a:p>
        </p:txBody>
      </p:sp>
      <p:cxnSp>
        <p:nvCxnSpPr>
          <p:cNvPr id="38" name="Straight Arrow Connector 37">
            <a:extLst>
              <a:ext uri="{FF2B5EF4-FFF2-40B4-BE49-F238E27FC236}">
                <a16:creationId xmlns:a16="http://schemas.microsoft.com/office/drawing/2014/main" id="{1312E877-9B2F-DA41-AA72-E3167C27A6AC}"/>
              </a:ext>
            </a:extLst>
          </p:cNvPr>
          <p:cNvCxnSpPr/>
          <p:nvPr/>
        </p:nvCxnSpPr>
        <p:spPr>
          <a:xfrm>
            <a:off x="347097" y="996554"/>
            <a:ext cx="8431479" cy="3976"/>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616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Lst>
  <p:hf hdr="0" ftr="0" dt="0"/>
  <p:txStyles>
    <p:titleStyle>
      <a:lvl1pPr algn="l" defTabSz="665013" rtl="0" eaLnBrk="1" latinLnBrk="0" hangingPunct="1">
        <a:lnSpc>
          <a:spcPct val="90000"/>
        </a:lnSpc>
        <a:spcBef>
          <a:spcPct val="0"/>
        </a:spcBef>
        <a:buNone/>
        <a:defRPr sz="2909" b="1" i="0" kern="1200">
          <a:solidFill>
            <a:srgbClr val="144D89"/>
          </a:solidFill>
          <a:latin typeface="Calibri" panose="020F0502020204030204" pitchFamily="34" charset="0"/>
          <a:ea typeface="Calibri" panose="020F0502020204030204" pitchFamily="34" charset="0"/>
          <a:cs typeface="Calibri" panose="020F0502020204030204" pitchFamily="34" charset="0"/>
        </a:defRPr>
      </a:lvl1pPr>
    </p:titleStyle>
    <p:body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p:bodyStyle>
    <p:otherStyle>
      <a:defPPr>
        <a:defRPr lang="en-US"/>
      </a:defPPr>
      <a:lvl1pPr marL="0" algn="l" defTabSz="665013" rtl="0" eaLnBrk="1" latinLnBrk="0" hangingPunct="1">
        <a:defRPr sz="1309" kern="1200">
          <a:solidFill>
            <a:schemeClr val="tx1"/>
          </a:solidFill>
          <a:latin typeface="+mn-lt"/>
          <a:ea typeface="+mn-ea"/>
          <a:cs typeface="+mn-cs"/>
        </a:defRPr>
      </a:lvl1pPr>
      <a:lvl2pPr marL="332507" algn="l" defTabSz="665013" rtl="0" eaLnBrk="1" latinLnBrk="0" hangingPunct="1">
        <a:defRPr sz="1309" kern="1200">
          <a:solidFill>
            <a:schemeClr val="tx1"/>
          </a:solidFill>
          <a:latin typeface="+mn-lt"/>
          <a:ea typeface="+mn-ea"/>
          <a:cs typeface="+mn-cs"/>
        </a:defRPr>
      </a:lvl2pPr>
      <a:lvl3pPr marL="665013" algn="l" defTabSz="665013" rtl="0" eaLnBrk="1" latinLnBrk="0" hangingPunct="1">
        <a:defRPr sz="1309" kern="1200">
          <a:solidFill>
            <a:schemeClr val="tx1"/>
          </a:solidFill>
          <a:latin typeface="+mn-lt"/>
          <a:ea typeface="+mn-ea"/>
          <a:cs typeface="+mn-cs"/>
        </a:defRPr>
      </a:lvl3pPr>
      <a:lvl4pPr marL="997519" algn="l" defTabSz="665013" rtl="0" eaLnBrk="1" latinLnBrk="0" hangingPunct="1">
        <a:defRPr sz="1309" kern="1200">
          <a:solidFill>
            <a:schemeClr val="tx1"/>
          </a:solidFill>
          <a:latin typeface="+mn-lt"/>
          <a:ea typeface="+mn-ea"/>
          <a:cs typeface="+mn-cs"/>
        </a:defRPr>
      </a:lvl4pPr>
      <a:lvl5pPr marL="1330025" algn="l" defTabSz="665013" rtl="0" eaLnBrk="1" latinLnBrk="0" hangingPunct="1">
        <a:defRPr sz="1309" kern="1200">
          <a:solidFill>
            <a:schemeClr val="tx1"/>
          </a:solidFill>
          <a:latin typeface="+mn-lt"/>
          <a:ea typeface="+mn-ea"/>
          <a:cs typeface="+mn-cs"/>
        </a:defRPr>
      </a:lvl5pPr>
      <a:lvl6pPr marL="1662531" algn="l" defTabSz="665013" rtl="0" eaLnBrk="1" latinLnBrk="0" hangingPunct="1">
        <a:defRPr sz="1309" kern="1200">
          <a:solidFill>
            <a:schemeClr val="tx1"/>
          </a:solidFill>
          <a:latin typeface="+mn-lt"/>
          <a:ea typeface="+mn-ea"/>
          <a:cs typeface="+mn-cs"/>
        </a:defRPr>
      </a:lvl6pPr>
      <a:lvl7pPr marL="1995037" algn="l" defTabSz="665013" rtl="0" eaLnBrk="1" latinLnBrk="0" hangingPunct="1">
        <a:defRPr sz="1309" kern="1200">
          <a:solidFill>
            <a:schemeClr val="tx1"/>
          </a:solidFill>
          <a:latin typeface="+mn-lt"/>
          <a:ea typeface="+mn-ea"/>
          <a:cs typeface="+mn-cs"/>
        </a:defRPr>
      </a:lvl7pPr>
      <a:lvl8pPr marL="2327543" algn="l" defTabSz="665013" rtl="0" eaLnBrk="1" latinLnBrk="0" hangingPunct="1">
        <a:defRPr sz="1309" kern="1200">
          <a:solidFill>
            <a:schemeClr val="tx1"/>
          </a:solidFill>
          <a:latin typeface="+mn-lt"/>
          <a:ea typeface="+mn-ea"/>
          <a:cs typeface="+mn-cs"/>
        </a:defRPr>
      </a:lvl8pPr>
      <a:lvl9pPr marL="2660050" algn="l" defTabSz="665013" rtl="0" eaLnBrk="1" latinLnBrk="0" hangingPunct="1">
        <a:defRPr sz="130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2">
          <p15:clr>
            <a:srgbClr val="A4A3A4"/>
          </p15:clr>
        </p15:guide>
        <p15:guide id="2" pos="2772">
          <p15:clr>
            <a:srgbClr val="A4A3A4"/>
          </p15:clr>
        </p15:guide>
        <p15:guide id="3" pos="216">
          <p15:clr>
            <a:srgbClr val="A4A3A4"/>
          </p15:clr>
        </p15:guide>
        <p15:guide id="4" pos="5544">
          <p15:clr>
            <a:srgbClr val="A4A3A4"/>
          </p15:clr>
        </p15:guide>
        <p15:guide id="6" orient="horz" pos="4152">
          <p15:clr>
            <a:srgbClr val="A4A3A4"/>
          </p15:clr>
        </p15:guide>
        <p15:guide id="7" pos="432">
          <p15:clr>
            <a:srgbClr val="A4A3A4"/>
          </p15:clr>
        </p15:guide>
        <p15:guide id="8" pos="2988">
          <p15:clr>
            <a:srgbClr val="A4A3A4"/>
          </p15:clr>
        </p15:guide>
        <p15:guide id="9" pos="4158">
          <p15:clr>
            <a:srgbClr val="A4A3A4"/>
          </p15:clr>
        </p15:guide>
        <p15:guide id="10" pos="4374">
          <p15:clr>
            <a:srgbClr val="A4A3A4"/>
          </p15:clr>
        </p15:guide>
        <p15:guide id="12" pos="1602">
          <p15:clr>
            <a:srgbClr val="A4A3A4"/>
          </p15:clr>
        </p15:guide>
        <p15:guide id="13" pos="1386">
          <p15:clr>
            <a:srgbClr val="A4A3A4"/>
          </p15:clr>
        </p15:guide>
        <p15:guide id="14" orient="horz" pos="169">
          <p15:clr>
            <a:srgbClr val="A4A3A4"/>
          </p15:clr>
        </p15:guide>
        <p15:guide id="15" orient="horz" pos="288">
          <p15:clr>
            <a:srgbClr val="A4A3A4"/>
          </p15:clr>
        </p15:guide>
        <p15:guide id="16" orient="horz" pos="3898">
          <p15:clr>
            <a:srgbClr val="A4A3A4"/>
          </p15:clr>
        </p15:guide>
        <p15:guide id="17" orient="horz" pos="72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047C-804B-4E50-8428-93364C29F9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85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103244287"/>
      </p:ext>
    </p:extLst>
  </p:cSld>
  <p:clrMap bg1="lt1" tx1="dk1" bg2="lt2" tx2="dk2" accent1="accent1" accent2="accent2" accent3="accent3" accent4="accent4" accent5="accent5" accent6="accent6" hlink="hlink" folHlink="folHlink"/>
  <p:sldLayoutIdLst>
    <p:sldLayoutId id="2147483853" r:id="rId1"/>
    <p:sldLayoutId id="214748385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10"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indent="-182880" fontAlgn="auto">
              <a:spcAft>
                <a:spcPts val="0"/>
              </a:spcAft>
              <a:defRPr/>
            </a:pPr>
            <a:r>
              <a:rPr lang="en-US">
                <a:solidFill>
                  <a:srgbClr val="154E89"/>
                </a:solidFill>
              </a:rPr>
              <a:t>Click to edit Master text styles</a:t>
            </a:r>
          </a:p>
          <a:p>
            <a:pPr lvl="1" indent="-182880" fontAlgn="auto">
              <a:spcAft>
                <a:spcPts val="0"/>
              </a:spcAft>
              <a:buSzPct val="90000"/>
              <a:defRPr/>
            </a:pPr>
            <a:r>
              <a:rPr lang="en-US">
                <a:solidFill>
                  <a:srgbClr val="154E89"/>
                </a:solidFill>
              </a:rPr>
              <a:t>Second level</a:t>
            </a:r>
          </a:p>
          <a:p>
            <a:pPr lvl="2" indent="-182880" fontAlgn="auto">
              <a:spcAft>
                <a:spcPts val="0"/>
              </a:spcAft>
              <a:buSzPct val="70000"/>
              <a:defRPr/>
            </a:pPr>
            <a:r>
              <a:rPr lang="en-US">
                <a:solidFill>
                  <a:srgbClr val="154E89"/>
                </a:solidFill>
              </a:rPr>
              <a:t>Third level</a:t>
            </a:r>
          </a:p>
          <a:p>
            <a:pPr lvl="3" indent="-182880" fontAlgn="auto">
              <a:spcAft>
                <a:spcPts val="0"/>
              </a:spcAft>
              <a:buFont typeface="Arial" pitchFamily="34" charset="0"/>
              <a:buChar char="–"/>
              <a:defRPr/>
            </a:pPr>
            <a:r>
              <a:rPr lang="en-US">
                <a:solidFill>
                  <a:srgbClr val="154E89"/>
                </a:solidFill>
              </a:rPr>
              <a:t>Fourth level</a:t>
            </a:r>
          </a:p>
          <a:p>
            <a:pPr lvl="4" indent="-182880" fontAlgn="auto">
              <a:spcAft>
                <a:spcPts val="0"/>
              </a:spcAft>
              <a:buFont typeface="Arial" pitchFamily="34" charset="0"/>
              <a:buChar char="»"/>
              <a:defRPr/>
            </a:pPr>
            <a:r>
              <a:rPr lang="en-US">
                <a:solidFill>
                  <a:srgbClr val="154E89"/>
                </a:solidFill>
              </a:rPr>
              <a:t>Fifth level</a:t>
            </a:r>
            <a:endParaRPr lang="en-US" dirty="0">
              <a:solidFill>
                <a:srgbClr val="154E89"/>
              </a:solidFill>
            </a:endParaRPr>
          </a:p>
        </p:txBody>
      </p:sp>
      <p:sp>
        <p:nvSpPr>
          <p:cNvPr id="5" name="Slide Number Placeholder 5"/>
          <p:cNvSpPr>
            <a:spLocks noGrp="1"/>
          </p:cNvSpPr>
          <p:nvPr>
            <p:ph type="sldNum" sz="quarter" idx="4"/>
          </p:nvPr>
        </p:nvSpPr>
        <p:spPr>
          <a:xfrm>
            <a:off x="6705600" y="6498630"/>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7188628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10" cstate="print"/>
          <a:srcRect/>
          <a:stretch>
            <a:fillRect/>
          </a:stretch>
        </p:blipFill>
        <p:spPr bwMode="auto">
          <a:xfrm>
            <a:off x="0" y="0"/>
            <a:ext cx="9144000" cy="6858000"/>
          </a:xfrm>
          <a:prstGeom prst="rect">
            <a:avLst/>
          </a:prstGeom>
          <a:noFill/>
        </p:spPr>
      </p:pic>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80462002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7"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indent="-182880" fontAlgn="auto">
              <a:spcAft>
                <a:spcPts val="0"/>
              </a:spcAft>
              <a:defRPr/>
            </a:pPr>
            <a:r>
              <a:rPr lang="en-US">
                <a:solidFill>
                  <a:srgbClr val="154E89"/>
                </a:solidFill>
              </a:rPr>
              <a:t>Click to edit Master text styles</a:t>
            </a:r>
          </a:p>
          <a:p>
            <a:pPr lvl="1" indent="-182880" fontAlgn="auto">
              <a:spcAft>
                <a:spcPts val="0"/>
              </a:spcAft>
              <a:buSzPct val="90000"/>
              <a:defRPr/>
            </a:pPr>
            <a:r>
              <a:rPr lang="en-US">
                <a:solidFill>
                  <a:srgbClr val="154E89"/>
                </a:solidFill>
              </a:rPr>
              <a:t>Second level</a:t>
            </a:r>
          </a:p>
          <a:p>
            <a:pPr lvl="2" indent="-182880" fontAlgn="auto">
              <a:spcAft>
                <a:spcPts val="0"/>
              </a:spcAft>
              <a:buSzPct val="70000"/>
              <a:defRPr/>
            </a:pPr>
            <a:r>
              <a:rPr lang="en-US">
                <a:solidFill>
                  <a:srgbClr val="154E89"/>
                </a:solidFill>
              </a:rPr>
              <a:t>Third level</a:t>
            </a:r>
          </a:p>
          <a:p>
            <a:pPr lvl="3" indent="-182880" fontAlgn="auto">
              <a:spcAft>
                <a:spcPts val="0"/>
              </a:spcAft>
              <a:buFont typeface="Arial" pitchFamily="34" charset="0"/>
              <a:buChar char="–"/>
              <a:defRPr/>
            </a:pPr>
            <a:r>
              <a:rPr lang="en-US">
                <a:solidFill>
                  <a:srgbClr val="154E89"/>
                </a:solidFill>
              </a:rPr>
              <a:t>Fourth level</a:t>
            </a:r>
          </a:p>
          <a:p>
            <a:pPr lvl="4" indent="-182880" fontAlgn="auto">
              <a:spcAft>
                <a:spcPts val="0"/>
              </a:spcAft>
              <a:buFont typeface="Arial" pitchFamily="34" charset="0"/>
              <a:buChar char="»"/>
              <a:defRPr/>
            </a:pPr>
            <a:r>
              <a:rPr lang="en-US">
                <a:solidFill>
                  <a:srgbClr val="154E89"/>
                </a:solidFill>
              </a:rPr>
              <a:t>Fifth level</a:t>
            </a:r>
            <a:endParaRPr lang="en-US" dirty="0">
              <a:solidFill>
                <a:srgbClr val="154E89"/>
              </a:solidFill>
            </a:endParaRPr>
          </a:p>
        </p:txBody>
      </p:sp>
      <p:sp>
        <p:nvSpPr>
          <p:cNvPr id="5" name="Slide Number Placeholder 5"/>
          <p:cNvSpPr>
            <a:spLocks noGrp="1"/>
          </p:cNvSpPr>
          <p:nvPr>
            <p:ph type="sldNum" sz="quarter" idx="4"/>
          </p:nvPr>
        </p:nvSpPr>
        <p:spPr>
          <a:xfrm>
            <a:off x="6705600" y="6498630"/>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301382217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9"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prstClr val="white"/>
                </a:solidFill>
                <a:latin typeface="Calibri"/>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indent="-182880" fontAlgn="auto">
              <a:spcAft>
                <a:spcPts val="0"/>
              </a:spcAft>
              <a:defRPr/>
            </a:pPr>
            <a:r>
              <a:rPr lang="en-US">
                <a:solidFill>
                  <a:srgbClr val="4F81BD"/>
                </a:solidFill>
              </a:rPr>
              <a:t>Click to edit Master text styles</a:t>
            </a:r>
          </a:p>
          <a:p>
            <a:pPr lvl="1" indent="-182880" fontAlgn="auto">
              <a:spcAft>
                <a:spcPts val="0"/>
              </a:spcAft>
              <a:buSzPct val="90000"/>
              <a:defRPr/>
            </a:pPr>
            <a:r>
              <a:rPr lang="en-US">
                <a:solidFill>
                  <a:srgbClr val="4F81BD"/>
                </a:solidFill>
              </a:rPr>
              <a:t>Second level</a:t>
            </a:r>
          </a:p>
          <a:p>
            <a:pPr lvl="2" indent="-182880" fontAlgn="auto">
              <a:spcAft>
                <a:spcPts val="0"/>
              </a:spcAft>
              <a:buSzPct val="70000"/>
              <a:defRPr/>
            </a:pPr>
            <a:r>
              <a:rPr lang="en-US">
                <a:solidFill>
                  <a:srgbClr val="4F81BD"/>
                </a:solidFill>
              </a:rPr>
              <a:t>Third level</a:t>
            </a:r>
          </a:p>
          <a:p>
            <a:pPr lvl="3" indent="-182880" fontAlgn="auto">
              <a:spcAft>
                <a:spcPts val="0"/>
              </a:spcAft>
              <a:buFont typeface="Arial" pitchFamily="34" charset="0"/>
              <a:buChar char="–"/>
              <a:defRPr/>
            </a:pPr>
            <a:r>
              <a:rPr lang="en-US">
                <a:solidFill>
                  <a:srgbClr val="4F81BD"/>
                </a:solidFill>
              </a:rPr>
              <a:t>Fourth level</a:t>
            </a:r>
          </a:p>
          <a:p>
            <a:pPr lvl="4" indent="-182880" fontAlgn="auto">
              <a:spcAft>
                <a:spcPts val="0"/>
              </a:spcAft>
              <a:buFont typeface="Arial" pitchFamily="34" charset="0"/>
              <a:buChar char="»"/>
              <a:defRPr/>
            </a:pPr>
            <a:r>
              <a:rPr lang="en-US">
                <a:solidFill>
                  <a:srgbClr val="4F81BD"/>
                </a:solidFill>
              </a:rPr>
              <a:t>Fifth level</a:t>
            </a:r>
            <a:endParaRPr lang="en-US" dirty="0">
              <a:solidFill>
                <a:srgbClr val="4F81BD"/>
              </a:solidFill>
            </a:endParaRPr>
          </a:p>
        </p:txBody>
      </p:sp>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267307014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10" cstate="print"/>
          <a:srcRect/>
          <a:stretch>
            <a:fillRect/>
          </a:stretch>
        </p:blipFill>
        <p:spPr bwMode="auto">
          <a:xfrm>
            <a:off x="0" y="0"/>
            <a:ext cx="9144000" cy="6858000"/>
          </a:xfrm>
          <a:prstGeom prst="rect">
            <a:avLst/>
          </a:prstGeom>
          <a:noFill/>
        </p:spPr>
      </p:pic>
      <p:sp>
        <p:nvSpPr>
          <p:cNvPr id="8" name="Title 1"/>
          <p:cNvSpPr txBox="1">
            <a:spLocks/>
          </p:cNvSpPr>
          <p:nvPr/>
        </p:nvSpPr>
        <p:spPr>
          <a:xfrm>
            <a:off x="457200" y="228600"/>
            <a:ext cx="5943600" cy="484632"/>
          </a:xfrm>
          <a:prstGeom prst="rect">
            <a:avLst/>
          </a:prstGeom>
        </p:spPr>
        <p:txBody>
          <a:bodyPr>
            <a:normAutofit lnSpcReduction="10000"/>
          </a:bodyPr>
          <a:lstStyle>
            <a:lvl1pPr>
              <a:defRPr sz="2600">
                <a:solidFill>
                  <a:schemeClr val="bg1"/>
                </a:solidFill>
                <a:latin typeface="Bodoni MT" pitchFamily="18" charset="0"/>
                <a:ea typeface="Verdana" pitchFamily="34" charset="0"/>
                <a:cs typeface="Narkisim" pitchFamily="34" charset="-79"/>
              </a:defRPr>
            </a:lvl1pPr>
          </a:lstStyle>
          <a:p>
            <a:pPr fontAlgn="auto">
              <a:spcAft>
                <a:spcPts val="0"/>
              </a:spcAft>
              <a:defRPr/>
            </a:pPr>
            <a:r>
              <a:rPr lang="en-US" dirty="0">
                <a:solidFill>
                  <a:srgbClr val="FFFFFF"/>
                </a:solidFill>
                <a:latin typeface="Calibri"/>
              </a:rPr>
              <a:t>Click to edit Master title style</a:t>
            </a:r>
          </a:p>
        </p:txBody>
      </p:sp>
      <p:sp>
        <p:nvSpPr>
          <p:cNvPr id="9" name="Content Placeholder 2"/>
          <p:cNvSpPr txBox="1">
            <a:spLocks/>
          </p:cNvSpPr>
          <p:nvPr/>
        </p:nvSpPr>
        <p:spPr>
          <a:xfrm>
            <a:off x="457200" y="1069848"/>
            <a:ext cx="8229600" cy="4800600"/>
          </a:xfrm>
          <a:prstGeom prst="rect">
            <a:avLst/>
          </a:prstGeom>
        </p:spPr>
        <p:txBody>
          <a:bodyPr>
            <a:normAutofit/>
          </a:bodyPr>
          <a:lstStyle>
            <a:lvl1pPr marL="0">
              <a:spcBef>
                <a:spcPts val="600"/>
              </a:spcBef>
              <a:buSzPct val="120000"/>
              <a:buFont typeface="Arial" pitchFamily="34" charset="0"/>
              <a:buChar char="•"/>
              <a:defRPr sz="1800">
                <a:solidFill>
                  <a:schemeClr val="accent1"/>
                </a:solidFill>
                <a:latin typeface="+mn-lt"/>
                <a:ea typeface="Verdana" pitchFamily="34" charset="0"/>
                <a:cs typeface="Verdana" pitchFamily="34" charset="0"/>
              </a:defRPr>
            </a:lvl1pPr>
            <a:lvl2pPr marL="640080">
              <a:spcBef>
                <a:spcPts val="600"/>
              </a:spcBef>
              <a:buFont typeface="Wingdings" pitchFamily="2" charset="2"/>
              <a:buChar char="§"/>
              <a:defRPr sz="1600">
                <a:solidFill>
                  <a:schemeClr val="accent1"/>
                </a:solidFill>
                <a:latin typeface="+mn-lt"/>
                <a:ea typeface="Verdana" pitchFamily="34" charset="0"/>
                <a:cs typeface="Verdana" pitchFamily="34" charset="0"/>
              </a:defRPr>
            </a:lvl2pPr>
            <a:lvl3pPr marL="1097280">
              <a:spcBef>
                <a:spcPts val="600"/>
              </a:spcBef>
              <a:buFont typeface="Courier New" pitchFamily="49" charset="0"/>
              <a:buChar char="o"/>
              <a:defRPr sz="1600">
                <a:solidFill>
                  <a:schemeClr val="accent1"/>
                </a:solidFill>
                <a:latin typeface="+mn-lt"/>
                <a:ea typeface="Verdana" pitchFamily="34" charset="0"/>
                <a:cs typeface="Verdana" pitchFamily="34" charset="0"/>
              </a:defRPr>
            </a:lvl3pPr>
            <a:lvl4pPr marL="1554480">
              <a:spcBef>
                <a:spcPts val="600"/>
              </a:spcBef>
              <a:defRPr sz="1600">
                <a:solidFill>
                  <a:schemeClr val="accent1"/>
                </a:solidFill>
                <a:latin typeface="+mn-lt"/>
                <a:ea typeface="Verdana" pitchFamily="34" charset="0"/>
                <a:cs typeface="Verdana" pitchFamily="34" charset="0"/>
              </a:defRPr>
            </a:lvl4pPr>
            <a:lvl5pPr marL="2011680">
              <a:spcBef>
                <a:spcPts val="600"/>
              </a:spcBef>
              <a:defRPr sz="1600">
                <a:solidFill>
                  <a:schemeClr val="accent1"/>
                </a:solidFill>
                <a:latin typeface="+mn-lt"/>
                <a:ea typeface="Verdana" pitchFamily="34" charset="0"/>
                <a:cs typeface="Verdana" pitchFamily="34" charset="0"/>
              </a:defRPr>
            </a:lvl5pPr>
          </a:lstStyle>
          <a:p>
            <a:pPr indent="-182880" fontAlgn="auto">
              <a:spcAft>
                <a:spcPts val="0"/>
              </a:spcAft>
              <a:defRPr/>
            </a:pPr>
            <a:r>
              <a:rPr lang="en-US">
                <a:solidFill>
                  <a:srgbClr val="154E89"/>
                </a:solidFill>
              </a:rPr>
              <a:t>Click to edit Master text styles</a:t>
            </a:r>
          </a:p>
          <a:p>
            <a:pPr lvl="1" indent="-182880" fontAlgn="auto">
              <a:spcAft>
                <a:spcPts val="0"/>
              </a:spcAft>
              <a:buSzPct val="90000"/>
              <a:defRPr/>
            </a:pPr>
            <a:r>
              <a:rPr lang="en-US">
                <a:solidFill>
                  <a:srgbClr val="154E89"/>
                </a:solidFill>
              </a:rPr>
              <a:t>Second level</a:t>
            </a:r>
          </a:p>
          <a:p>
            <a:pPr lvl="2" indent="-182880" fontAlgn="auto">
              <a:spcAft>
                <a:spcPts val="0"/>
              </a:spcAft>
              <a:buSzPct val="70000"/>
              <a:defRPr/>
            </a:pPr>
            <a:r>
              <a:rPr lang="en-US">
                <a:solidFill>
                  <a:srgbClr val="154E89"/>
                </a:solidFill>
              </a:rPr>
              <a:t>Third level</a:t>
            </a:r>
          </a:p>
          <a:p>
            <a:pPr lvl="3" indent="-182880" fontAlgn="auto">
              <a:spcAft>
                <a:spcPts val="0"/>
              </a:spcAft>
              <a:buFont typeface="Arial" pitchFamily="34" charset="0"/>
              <a:buChar char="–"/>
              <a:defRPr/>
            </a:pPr>
            <a:r>
              <a:rPr lang="en-US">
                <a:solidFill>
                  <a:srgbClr val="154E89"/>
                </a:solidFill>
              </a:rPr>
              <a:t>Fourth level</a:t>
            </a:r>
          </a:p>
          <a:p>
            <a:pPr lvl="4" indent="-182880" fontAlgn="auto">
              <a:spcAft>
                <a:spcPts val="0"/>
              </a:spcAft>
              <a:buFont typeface="Arial" pitchFamily="34" charset="0"/>
              <a:buChar char="»"/>
              <a:defRPr/>
            </a:pPr>
            <a:r>
              <a:rPr lang="en-US">
                <a:solidFill>
                  <a:srgbClr val="154E89"/>
                </a:solidFill>
              </a:rPr>
              <a:t>Fifth level</a:t>
            </a:r>
            <a:endParaRPr lang="en-US" dirty="0">
              <a:solidFill>
                <a:srgbClr val="154E89"/>
              </a:solidFill>
            </a:endParaRPr>
          </a:p>
        </p:txBody>
      </p:sp>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5784822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rgbClr val="154E89">
                <a:gamma/>
                <a:tint val="0"/>
                <a:invGamma/>
                <a:alpha val="8000"/>
              </a:srgbClr>
            </a:gs>
          </a:gsLst>
          <a:lin ang="5400000" scaled="1"/>
          <a:tileRect/>
        </a:gradFill>
        <a:effectLst/>
      </p:bgPr>
    </p:bg>
    <p:spTree>
      <p:nvGrpSpPr>
        <p:cNvPr id="1" name=""/>
        <p:cNvGrpSpPr/>
        <p:nvPr/>
      </p:nvGrpSpPr>
      <p:grpSpPr>
        <a:xfrm>
          <a:off x="0" y="0"/>
          <a:ext cx="0" cy="0"/>
          <a:chOff x="0" y="0"/>
          <a:chExt cx="0" cy="0"/>
        </a:xfrm>
      </p:grpSpPr>
      <p:pic>
        <p:nvPicPr>
          <p:cNvPr id="47105" name="Picture 1" descr="\\BOULDER_DFS2\boulder\PersonalShares\bbeglin\Presentations\PPT_Template.jpg"/>
          <p:cNvPicPr>
            <a:picLocks noChangeAspect="1" noChangeArrowheads="1"/>
          </p:cNvPicPr>
          <p:nvPr/>
        </p:nvPicPr>
        <p:blipFill>
          <a:blip r:embed="rId9" cstate="print"/>
          <a:srcRect/>
          <a:stretch>
            <a:fillRect/>
          </a:stretch>
        </p:blipFill>
        <p:spPr bwMode="auto">
          <a:xfrm>
            <a:off x="0" y="0"/>
            <a:ext cx="9144000" cy="6858000"/>
          </a:xfrm>
          <a:prstGeom prst="rect">
            <a:avLst/>
          </a:prstGeom>
          <a:noFill/>
        </p:spPr>
      </p:pic>
      <p:sp>
        <p:nvSpPr>
          <p:cNvPr id="5" name="Slide Number Placeholder 5"/>
          <p:cNvSpPr>
            <a:spLocks noGrp="1"/>
          </p:cNvSpPr>
          <p:nvPr>
            <p:ph type="sldNum" sz="quarter" idx="4"/>
          </p:nvPr>
        </p:nvSpPr>
        <p:spPr>
          <a:xfrm>
            <a:off x="6705600" y="6511882"/>
            <a:ext cx="533400" cy="320675"/>
          </a:xfrm>
          <a:prstGeom prst="rect">
            <a:avLst/>
          </a:prstGeom>
        </p:spPr>
        <p:txBody>
          <a:bodyPr/>
          <a:lstStyle>
            <a:lvl1pPr>
              <a:defRPr sz="1200" b="1">
                <a:solidFill>
                  <a:schemeClr val="tx2"/>
                </a:solidFill>
                <a:latin typeface="Bodoni MT" pitchFamily="18" charset="0"/>
              </a:defRPr>
            </a:lvl1pPr>
          </a:lstStyle>
          <a:p>
            <a:fld id="{962F8975-3996-48EC-B53E-5E8A96A2123F}" type="slidenum">
              <a:rPr lang="en-US" smtClean="0">
                <a:solidFill>
                  <a:srgbClr val="92D050"/>
                </a:solidFill>
              </a:rPr>
              <a:pPr/>
              <a:t>‹#›</a:t>
            </a:fld>
            <a:endParaRPr lang="en-US" dirty="0">
              <a:solidFill>
                <a:srgbClr val="92D050"/>
              </a:solidFill>
            </a:endParaRPr>
          </a:p>
        </p:txBody>
      </p:sp>
    </p:spTree>
    <p:extLst>
      <p:ext uri="{BB962C8B-B14F-4D97-AF65-F5344CB8AC3E}">
        <p14:creationId xmlns:p14="http://schemas.microsoft.com/office/powerpoint/2010/main" val="13943735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1" r:id="rId7"/>
  </p:sldLayoutIdLst>
  <p:hf hdr="0" ftr="0" dt="0"/>
  <p:txStyles>
    <p:titleStyle>
      <a:lvl1pPr algn="l" defTabSz="914400" rtl="0" eaLnBrk="1" latinLnBrk="0" hangingPunct="1">
        <a:spcBef>
          <a:spcPct val="0"/>
        </a:spcBef>
        <a:buNone/>
        <a:defRPr sz="2600" kern="1200">
          <a:solidFill>
            <a:schemeClr val="bg1"/>
          </a:solidFill>
          <a:latin typeface="Bodoni MT" pitchFamily="18" charset="0"/>
          <a:ea typeface="+mj-ea"/>
          <a:cs typeface="Narkisim" pitchFamily="34" charset="-79"/>
        </a:defRPr>
      </a:lvl1pPr>
    </p:titleStyle>
    <p:bodyStyle>
      <a:lvl1pPr marL="342900" indent="-182880" algn="l" defTabSz="914400" rtl="0" eaLnBrk="1" latinLnBrk="0" hangingPunct="1">
        <a:spcBef>
          <a:spcPct val="20000"/>
        </a:spcBef>
        <a:buSzPct val="150000"/>
        <a:buFont typeface="Arial" pitchFamily="34" charset="0"/>
        <a:buChar char="•"/>
        <a:defRPr sz="1600" kern="1200" baseline="0">
          <a:solidFill>
            <a:schemeClr val="tx1"/>
          </a:solidFill>
          <a:latin typeface="+mn-lt"/>
          <a:ea typeface="+mn-ea"/>
          <a:cs typeface="Narkisim" pitchFamily="34" charset="-79"/>
        </a:defRPr>
      </a:lvl1pPr>
      <a:lvl2pPr marL="742950" indent="-182880" algn="l" defTabSz="914400" rtl="0" eaLnBrk="1" latinLnBrk="0" hangingPunct="1">
        <a:spcBef>
          <a:spcPct val="20000"/>
        </a:spcBef>
        <a:buSzPct val="90000"/>
        <a:buFont typeface="Wingdings" pitchFamily="2" charset="2"/>
        <a:buChar char="§"/>
        <a:defRPr sz="1600" kern="1200" baseline="0">
          <a:solidFill>
            <a:schemeClr val="tx1"/>
          </a:solidFill>
          <a:latin typeface="+mn-lt"/>
          <a:ea typeface="+mn-ea"/>
          <a:cs typeface="Narkisim" pitchFamily="34" charset="-79"/>
        </a:defRPr>
      </a:lvl2pPr>
      <a:lvl3pPr marL="1143000" indent="-182880" algn="l" defTabSz="914400" rtl="0" eaLnBrk="1" latinLnBrk="0" hangingPunct="1">
        <a:spcBef>
          <a:spcPct val="20000"/>
        </a:spcBef>
        <a:buSzPct val="70000"/>
        <a:buFont typeface="Courier New" pitchFamily="49" charset="0"/>
        <a:buChar char="o"/>
        <a:defRPr sz="1600" kern="1200" baseline="0">
          <a:solidFill>
            <a:schemeClr val="tx1"/>
          </a:solidFill>
          <a:latin typeface="+mn-lt"/>
          <a:ea typeface="+mn-ea"/>
          <a:cs typeface="Narkisim" pitchFamily="34" charset="-79"/>
        </a:defRPr>
      </a:lvl3pPr>
      <a:lvl4pPr marL="16002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4pPr>
      <a:lvl5pPr marL="2057400" indent="-182880" algn="l" defTabSz="914400" rtl="0" eaLnBrk="1" latinLnBrk="0" hangingPunct="1">
        <a:spcBef>
          <a:spcPct val="20000"/>
        </a:spcBef>
        <a:buFont typeface="Arial" pitchFamily="34" charset="0"/>
        <a:buChar char="»"/>
        <a:defRPr sz="1600" kern="1200" baseline="0">
          <a:solidFill>
            <a:schemeClr val="tx1"/>
          </a:solidFill>
          <a:latin typeface="+mn-lt"/>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emf"/><Relationship Id="rId1" Type="http://schemas.openxmlformats.org/officeDocument/2006/relationships/slideLayout" Target="../slideLayouts/slideLayout140.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15.xml"/><Relationship Id="rId5" Type="http://schemas.openxmlformats.org/officeDocument/2006/relationships/image" Target="../media/image60.jp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15.xml"/><Relationship Id="rId5" Type="http://schemas.openxmlformats.org/officeDocument/2006/relationships/image" Target="../media/image61.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15.xml"/><Relationship Id="rId5" Type="http://schemas.openxmlformats.org/officeDocument/2006/relationships/image" Target="../media/image61.png"/><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15.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chart" Target="../charts/chart9.xml"/><Relationship Id="rId1" Type="http://schemas.openxmlformats.org/officeDocument/2006/relationships/slideLayout" Target="../slideLayouts/slideLayout115.xml"/><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15.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9DAA935-7995-49E0-9A0C-7EC1F2A2D026}"/>
              </a:ext>
            </a:extLst>
          </p:cNvPr>
          <p:cNvSpPr>
            <a:spLocks noGrp="1"/>
          </p:cNvSpPr>
          <p:nvPr>
            <p:ph type="subTitle" idx="1"/>
          </p:nvPr>
        </p:nvSpPr>
        <p:spPr>
          <a:xfrm>
            <a:off x="4004420" y="6018608"/>
            <a:ext cx="2396380" cy="719081"/>
          </a:xfrm>
        </p:spPr>
        <p:txBody>
          <a:bodyPr/>
          <a:lstStyle/>
          <a:p>
            <a:r>
              <a:rPr lang="en-US" sz="1800" dirty="0">
                <a:solidFill>
                  <a:schemeClr val="bg1"/>
                </a:solidFill>
              </a:rPr>
              <a:t>Gary Dorris, PhD</a:t>
            </a:r>
          </a:p>
          <a:p>
            <a:r>
              <a:rPr lang="en-US" sz="1800" dirty="0">
                <a:solidFill>
                  <a:schemeClr val="bg1"/>
                </a:solidFill>
              </a:rPr>
              <a:t>Alankar Sharma</a:t>
            </a:r>
          </a:p>
          <a:p>
            <a:endParaRPr lang="en-US" dirty="0">
              <a:solidFill>
                <a:schemeClr val="bg1"/>
              </a:solidFill>
            </a:endParaRPr>
          </a:p>
        </p:txBody>
      </p:sp>
      <p:sp>
        <p:nvSpPr>
          <p:cNvPr id="3" name="Slide Number Placeholder 2">
            <a:extLst>
              <a:ext uri="{FF2B5EF4-FFF2-40B4-BE49-F238E27FC236}">
                <a16:creationId xmlns:a16="http://schemas.microsoft.com/office/drawing/2014/main" id="{9D3C6319-AE8D-4365-BB23-31CED945D3A3}"/>
              </a:ext>
            </a:extLst>
          </p:cNvPr>
          <p:cNvSpPr>
            <a:spLocks noGrp="1"/>
          </p:cNvSpPr>
          <p:nvPr>
            <p:ph type="sldNum" sz="quarter" idx="4294967295"/>
          </p:nvPr>
        </p:nvSpPr>
        <p:spPr>
          <a:xfrm>
            <a:off x="0" y="6478588"/>
            <a:ext cx="338138" cy="182562"/>
          </a:xfrm>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a:t>
            </a:fld>
            <a:endParaRPr lang="en-US">
              <a:solidFill>
                <a:prstClr val="black">
                  <a:tint val="75000"/>
                </a:prstClr>
              </a:solidFill>
              <a:latin typeface="Calibri" panose="020F0502020204030204"/>
              <a:cs typeface="+mn-cs"/>
            </a:endParaRPr>
          </a:p>
        </p:txBody>
      </p:sp>
      <p:pic>
        <p:nvPicPr>
          <p:cNvPr id="7" name="Picture 6">
            <a:extLst>
              <a:ext uri="{FF2B5EF4-FFF2-40B4-BE49-F238E27FC236}">
                <a16:creationId xmlns:a16="http://schemas.microsoft.com/office/drawing/2014/main" id="{4CFA07BA-BEB1-4AF9-A527-CC1DD63264A9}"/>
              </a:ext>
            </a:extLst>
          </p:cNvPr>
          <p:cNvPicPr>
            <a:picLocks noChangeAspect="1"/>
          </p:cNvPicPr>
          <p:nvPr/>
        </p:nvPicPr>
        <p:blipFill>
          <a:blip r:embed="rId2"/>
          <a:stretch>
            <a:fillRect/>
          </a:stretch>
        </p:blipFill>
        <p:spPr>
          <a:xfrm>
            <a:off x="6857687" y="5443524"/>
            <a:ext cx="2051418" cy="1138527"/>
          </a:xfrm>
          <a:prstGeom prst="rect">
            <a:avLst/>
          </a:prstGeom>
        </p:spPr>
      </p:pic>
      <p:pic>
        <p:nvPicPr>
          <p:cNvPr id="1026" name="Picture 2" descr="Image result for tid logo">
            <a:extLst>
              <a:ext uri="{FF2B5EF4-FFF2-40B4-BE49-F238E27FC236}">
                <a16:creationId xmlns:a16="http://schemas.microsoft.com/office/drawing/2014/main" id="{B5D0364D-A76E-4D27-8619-9AFDD3D33D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9" t="21279" r="15064" b="22355"/>
          <a:stretch/>
        </p:blipFill>
        <p:spPr bwMode="auto">
          <a:xfrm>
            <a:off x="463415" y="5425868"/>
            <a:ext cx="1859002" cy="1144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AE7345A-7D39-6843-87DC-A9EC7261AC7C}"/>
              </a:ext>
            </a:extLst>
          </p:cNvPr>
          <p:cNvSpPr/>
          <p:nvPr/>
        </p:nvSpPr>
        <p:spPr>
          <a:xfrm>
            <a:off x="480348" y="3438524"/>
            <a:ext cx="8130252"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5">
            <a:extLst>
              <a:ext uri="{FF2B5EF4-FFF2-40B4-BE49-F238E27FC236}">
                <a16:creationId xmlns:a16="http://schemas.microsoft.com/office/drawing/2014/main" id="{22F715FE-3B7C-7540-A566-0CC5A8473181}"/>
              </a:ext>
            </a:extLst>
          </p:cNvPr>
          <p:cNvSpPr txBox="1">
            <a:spLocks/>
          </p:cNvSpPr>
          <p:nvPr/>
        </p:nvSpPr>
        <p:spPr>
          <a:xfrm>
            <a:off x="-1" y="3375770"/>
            <a:ext cx="9144001" cy="1581756"/>
          </a:xfrm>
          <a:prstGeom prst="rect">
            <a:avLst/>
          </a:prstGeom>
        </p:spPr>
        <p:txBody>
          <a:bodyPr vert="horz" lIns="0" tIns="0" rIns="0" bIns="0" rtlCol="0">
            <a:noAutofit/>
          </a:bodyPr>
          <a:lstStyle>
            <a:lvl1pPr marL="0" indent="0" algn="l" defTabSz="665013" rtl="0" eaLnBrk="1" latinLnBrk="0" hangingPunct="1">
              <a:lnSpc>
                <a:spcPct val="100000"/>
              </a:lnSpc>
              <a:spcBef>
                <a:spcPts val="0"/>
              </a:spcBef>
              <a:spcAft>
                <a:spcPts val="0"/>
              </a:spcAft>
              <a:buFont typeface="Helvetica" pitchFamily="2" charset="0"/>
              <a:buNone/>
              <a:tabLst/>
              <a:defRPr sz="1818" b="1"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32507" indent="0" algn="ctr" defTabSz="665013" rtl="0" eaLnBrk="1" latinLnBrk="0" hangingPunct="1">
              <a:lnSpc>
                <a:spcPct val="100000"/>
              </a:lnSpc>
              <a:spcBef>
                <a:spcPts val="0"/>
              </a:spcBef>
              <a:spcAft>
                <a:spcPts val="1091"/>
              </a:spcAft>
              <a:buFont typeface="Wingdings" pitchFamily="2" charset="2"/>
              <a:buNone/>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65013" indent="0" algn="ctr" defTabSz="665013" rtl="0" eaLnBrk="1" latinLnBrk="0" hangingPunct="1">
              <a:lnSpc>
                <a:spcPct val="100000"/>
              </a:lnSpc>
              <a:spcBef>
                <a:spcPts val="0"/>
              </a:spcBef>
              <a:spcAft>
                <a:spcPts val="1091"/>
              </a:spcAft>
              <a:buFont typeface="AppleSymbols"/>
              <a:buNone/>
              <a:tabLst/>
              <a:defRPr sz="1309"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997519" indent="0" algn="ctr" defTabSz="665013" rtl="0" eaLnBrk="1" latinLnBrk="0" hangingPunct="1">
              <a:lnSpc>
                <a:spcPct val="100000"/>
              </a:lnSpc>
              <a:spcBef>
                <a:spcPts val="0"/>
              </a:spcBef>
              <a:spcAft>
                <a:spcPts val="1091"/>
              </a:spcAft>
              <a:buFont typeface="Courier New" panose="02070309020205020404" pitchFamily="49" charset="0"/>
              <a:buNone/>
              <a:tabLst/>
              <a:defRPr lang="en-US" sz="1164" b="0" i="0" kern="120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330025" indent="0" algn="ctr" defTabSz="665013" rtl="0" eaLnBrk="1" latinLnBrk="0" hangingPunct="1">
              <a:lnSpc>
                <a:spcPct val="100000"/>
              </a:lnSpc>
              <a:spcBef>
                <a:spcPts val="0"/>
              </a:spcBef>
              <a:spcAft>
                <a:spcPts val="1091"/>
              </a:spcAft>
              <a:buFont typeface="Arial"/>
              <a:buNone/>
              <a:tabLst/>
              <a:defRPr sz="1164"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662531" indent="0" algn="ctr" defTabSz="665013" rtl="0" eaLnBrk="1" latinLnBrk="0" hangingPunct="1">
              <a:lnSpc>
                <a:spcPct val="90000"/>
              </a:lnSpc>
              <a:spcBef>
                <a:spcPts val="364"/>
              </a:spcBef>
              <a:buFont typeface="Arial"/>
              <a:buNone/>
              <a:defRPr sz="1164" kern="1200">
                <a:solidFill>
                  <a:schemeClr val="tx1"/>
                </a:solidFill>
                <a:latin typeface="+mn-lt"/>
                <a:ea typeface="+mn-ea"/>
                <a:cs typeface="+mn-cs"/>
              </a:defRPr>
            </a:lvl6pPr>
            <a:lvl7pPr marL="1995037" indent="0" algn="ctr" defTabSz="665013" rtl="0" eaLnBrk="1" latinLnBrk="0" hangingPunct="1">
              <a:lnSpc>
                <a:spcPct val="90000"/>
              </a:lnSpc>
              <a:spcBef>
                <a:spcPts val="364"/>
              </a:spcBef>
              <a:buFont typeface="Arial"/>
              <a:buNone/>
              <a:defRPr sz="1164" kern="1200">
                <a:solidFill>
                  <a:schemeClr val="tx1"/>
                </a:solidFill>
                <a:latin typeface="+mn-lt"/>
                <a:ea typeface="+mn-ea"/>
                <a:cs typeface="+mn-cs"/>
              </a:defRPr>
            </a:lvl7pPr>
            <a:lvl8pPr marL="2327543" indent="0" algn="ctr" defTabSz="665013" rtl="0" eaLnBrk="1" latinLnBrk="0" hangingPunct="1">
              <a:lnSpc>
                <a:spcPct val="90000"/>
              </a:lnSpc>
              <a:spcBef>
                <a:spcPts val="364"/>
              </a:spcBef>
              <a:buFont typeface="Arial"/>
              <a:buNone/>
              <a:defRPr sz="1164" kern="1200">
                <a:solidFill>
                  <a:schemeClr val="tx1"/>
                </a:solidFill>
                <a:latin typeface="+mn-lt"/>
                <a:ea typeface="+mn-ea"/>
                <a:cs typeface="+mn-cs"/>
              </a:defRPr>
            </a:lvl8pPr>
            <a:lvl9pPr marL="2660050" indent="0" algn="ctr" defTabSz="665013" rtl="0" eaLnBrk="1" latinLnBrk="0" hangingPunct="1">
              <a:lnSpc>
                <a:spcPct val="90000"/>
              </a:lnSpc>
              <a:spcBef>
                <a:spcPts val="364"/>
              </a:spcBef>
              <a:buFont typeface="Arial"/>
              <a:buNone/>
              <a:defRPr sz="1164" kern="1200">
                <a:solidFill>
                  <a:schemeClr val="tx1"/>
                </a:solidFill>
                <a:latin typeface="+mn-lt"/>
                <a:ea typeface="+mn-ea"/>
                <a:cs typeface="+mn-cs"/>
              </a:defRPr>
            </a:lvl9pPr>
          </a:lstStyle>
          <a:p>
            <a:pPr algn="ctr" fontAlgn="auto"/>
            <a:r>
              <a:rPr lang="en-US" sz="4400" dirty="0">
                <a:ln>
                  <a:solidFill>
                    <a:schemeClr val="bg1"/>
                  </a:solidFill>
                </a:ln>
                <a:solidFill>
                  <a:schemeClr val="tx2"/>
                </a:solidFill>
              </a:rPr>
              <a:t>Economic Impact Analysis of </a:t>
            </a:r>
            <a:br>
              <a:rPr lang="en-US" sz="4400" dirty="0">
                <a:ln>
                  <a:solidFill>
                    <a:schemeClr val="bg1"/>
                  </a:solidFill>
                </a:ln>
                <a:solidFill>
                  <a:schemeClr val="tx2"/>
                </a:solidFill>
              </a:rPr>
            </a:br>
            <a:r>
              <a:rPr lang="en-US" sz="4400" dirty="0">
                <a:ln>
                  <a:solidFill>
                    <a:schemeClr val="bg1"/>
                  </a:solidFill>
                </a:ln>
                <a:solidFill>
                  <a:schemeClr val="tx2"/>
                </a:solidFill>
              </a:rPr>
              <a:t>Changing River Flow Requirements</a:t>
            </a:r>
          </a:p>
          <a:p>
            <a:pPr fontAlgn="auto"/>
            <a:endParaRPr lang="en-US" sz="4400" dirty="0">
              <a:ln>
                <a:solidFill>
                  <a:schemeClr val="bg1"/>
                </a:solidFill>
              </a:ln>
            </a:endParaRPr>
          </a:p>
        </p:txBody>
      </p:sp>
    </p:spTree>
    <p:extLst>
      <p:ext uri="{BB962C8B-B14F-4D97-AF65-F5344CB8AC3E}">
        <p14:creationId xmlns:p14="http://schemas.microsoft.com/office/powerpoint/2010/main" val="2089102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41FC-DAAE-49D6-8002-48FAFD66E378}"/>
              </a:ext>
            </a:extLst>
          </p:cNvPr>
          <p:cNvSpPr>
            <a:spLocks noGrp="1"/>
          </p:cNvSpPr>
          <p:nvPr>
            <p:ph type="title"/>
          </p:nvPr>
        </p:nvSpPr>
        <p:spPr/>
        <p:txBody>
          <a:bodyPr/>
          <a:lstStyle/>
          <a:p>
            <a:r>
              <a:rPr lang="en-US" dirty="0"/>
              <a:t>Agriculture Depends on Water: Droughts</a:t>
            </a:r>
          </a:p>
        </p:txBody>
      </p:sp>
      <p:sp>
        <p:nvSpPr>
          <p:cNvPr id="3" name="Slide Number Placeholder 2">
            <a:extLst>
              <a:ext uri="{FF2B5EF4-FFF2-40B4-BE49-F238E27FC236}">
                <a16:creationId xmlns:a16="http://schemas.microsoft.com/office/drawing/2014/main" id="{2ED269DC-72BE-412F-90A1-D08F89D3BE09}"/>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10</a:t>
            </a:fld>
            <a:endParaRPr lang="en-US">
              <a:solidFill>
                <a:prstClr val="black">
                  <a:tint val="75000"/>
                </a:prstClr>
              </a:solidFill>
              <a:latin typeface="Calibri" panose="020F0502020204030204"/>
              <a:cs typeface="+mn-cs"/>
            </a:endParaRPr>
          </a:p>
        </p:txBody>
      </p:sp>
      <p:sp>
        <p:nvSpPr>
          <p:cNvPr id="7" name="TextBox 6">
            <a:extLst>
              <a:ext uri="{FF2B5EF4-FFF2-40B4-BE49-F238E27FC236}">
                <a16:creationId xmlns:a16="http://schemas.microsoft.com/office/drawing/2014/main" id="{8CE8F24C-AE37-478C-93AF-7DB9AA11FE6F}"/>
              </a:ext>
            </a:extLst>
          </p:cNvPr>
          <p:cNvSpPr txBox="1"/>
          <p:nvPr/>
        </p:nvSpPr>
        <p:spPr>
          <a:xfrm>
            <a:off x="361903" y="1143000"/>
            <a:ext cx="3884212" cy="363176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spc="-30" dirty="0">
                <a:solidFill>
                  <a:schemeClr val="tx2"/>
                </a:solidFill>
                <a:latin typeface="+mj-lt"/>
              </a:rPr>
              <a:t>U.S. agriculture accounts for 87% of fresh water use</a:t>
            </a:r>
          </a:p>
          <a:p>
            <a:pPr marL="285750" indent="-285750">
              <a:spcAft>
                <a:spcPts val="600"/>
              </a:spcAft>
              <a:buFont typeface="Arial" panose="020B0604020202020204" pitchFamily="34" charset="0"/>
              <a:buChar char="•"/>
            </a:pPr>
            <a:r>
              <a:rPr lang="en-US" sz="2200" spc="-30" dirty="0">
                <a:solidFill>
                  <a:schemeClr val="tx2"/>
                </a:solidFill>
                <a:latin typeface="+mj-lt"/>
              </a:rPr>
              <a:t>Severe droughts are increasing in commonality due to climate change </a:t>
            </a:r>
          </a:p>
          <a:p>
            <a:pPr marL="285750" indent="-285750">
              <a:spcAft>
                <a:spcPts val="600"/>
              </a:spcAft>
              <a:buFont typeface="Arial" panose="020B0604020202020204" pitchFamily="34" charset="0"/>
              <a:buChar char="•"/>
            </a:pPr>
            <a:r>
              <a:rPr lang="en-US" sz="2200" spc="-30" dirty="0">
                <a:solidFill>
                  <a:schemeClr val="tx2"/>
                </a:solidFill>
                <a:latin typeface="+mj-lt"/>
              </a:rPr>
              <a:t>Droughts lead to </a:t>
            </a:r>
            <a:r>
              <a:rPr lang="en-US" sz="2200" b="1" spc="-30" dirty="0">
                <a:solidFill>
                  <a:schemeClr val="tx2"/>
                </a:solidFill>
                <a:latin typeface="+mj-lt"/>
              </a:rPr>
              <a:t>severe</a:t>
            </a:r>
            <a:r>
              <a:rPr lang="en-US" sz="2200" spc="-30" dirty="0">
                <a:solidFill>
                  <a:schemeClr val="tx2"/>
                </a:solidFill>
                <a:latin typeface="+mj-lt"/>
              </a:rPr>
              <a:t> agriculture losses, job losses, decline in property value, and can have large effects on the community</a:t>
            </a:r>
          </a:p>
        </p:txBody>
      </p:sp>
      <p:grpSp>
        <p:nvGrpSpPr>
          <p:cNvPr id="4" name="Group 3">
            <a:extLst>
              <a:ext uri="{FF2B5EF4-FFF2-40B4-BE49-F238E27FC236}">
                <a16:creationId xmlns:a16="http://schemas.microsoft.com/office/drawing/2014/main" id="{FCE7D6FD-7969-B348-8754-063DEB399C0D}"/>
              </a:ext>
            </a:extLst>
          </p:cNvPr>
          <p:cNvGrpSpPr/>
          <p:nvPr/>
        </p:nvGrpSpPr>
        <p:grpSpPr>
          <a:xfrm>
            <a:off x="4562475" y="1143000"/>
            <a:ext cx="4739171" cy="3225433"/>
            <a:chOff x="600228" y="2951189"/>
            <a:chExt cx="4739171" cy="3225433"/>
          </a:xfrm>
        </p:grpSpPr>
        <p:pic>
          <p:nvPicPr>
            <p:cNvPr id="11" name="Picture 10">
              <a:extLst>
                <a:ext uri="{FF2B5EF4-FFF2-40B4-BE49-F238E27FC236}">
                  <a16:creationId xmlns:a16="http://schemas.microsoft.com/office/drawing/2014/main" id="{74333EEE-2C30-448E-B7D4-D67DCB657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28" y="2951189"/>
              <a:ext cx="4300577" cy="3225433"/>
            </a:xfrm>
            <a:prstGeom prst="rect">
              <a:avLst/>
            </a:prstGeom>
          </p:spPr>
        </p:pic>
        <p:sp>
          <p:nvSpPr>
            <p:cNvPr id="12" name="Oval 11">
              <a:extLst>
                <a:ext uri="{FF2B5EF4-FFF2-40B4-BE49-F238E27FC236}">
                  <a16:creationId xmlns:a16="http://schemas.microsoft.com/office/drawing/2014/main" id="{6C6665B1-D6E2-4320-A174-88538C150DD3}"/>
                </a:ext>
              </a:extLst>
            </p:cNvPr>
            <p:cNvSpPr/>
            <p:nvPr/>
          </p:nvSpPr>
          <p:spPr>
            <a:xfrm>
              <a:off x="3372812" y="4496844"/>
              <a:ext cx="137787" cy="150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44D6AB-B004-4755-8654-E4337E68784C}"/>
                </a:ext>
              </a:extLst>
            </p:cNvPr>
            <p:cNvSpPr/>
            <p:nvPr/>
          </p:nvSpPr>
          <p:spPr>
            <a:xfrm>
              <a:off x="1232949" y="4496844"/>
              <a:ext cx="137787" cy="150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72E8B6C-D6B0-4E3D-B292-A0FCB390EAC8}"/>
                </a:ext>
              </a:extLst>
            </p:cNvPr>
            <p:cNvSpPr txBox="1"/>
            <p:nvPr/>
          </p:nvSpPr>
          <p:spPr>
            <a:xfrm>
              <a:off x="3510599" y="4373733"/>
              <a:ext cx="1828800" cy="369332"/>
            </a:xfrm>
            <a:prstGeom prst="rect">
              <a:avLst/>
            </a:prstGeom>
            <a:noFill/>
          </p:spPr>
          <p:txBody>
            <a:bodyPr wrap="square" rtlCol="0">
              <a:spAutoFit/>
            </a:bodyPr>
            <a:lstStyle/>
            <a:p>
              <a:r>
                <a:rPr lang="en-US" sz="1800" b="1" dirty="0">
                  <a:latin typeface="+mj-lt"/>
                </a:rPr>
                <a:t>Tu</a:t>
              </a:r>
              <a:r>
                <a:rPr lang="en-US" sz="1800" b="1" kern="1200" dirty="0">
                  <a:solidFill>
                    <a:srgbClr val="26269A"/>
                  </a:solidFill>
                  <a:latin typeface="+mj-lt"/>
                  <a:ea typeface="+mn-ea"/>
                  <a:cs typeface="Arial" charset="0"/>
                </a:rPr>
                <a:t>rlock</a:t>
              </a:r>
            </a:p>
          </p:txBody>
        </p:sp>
      </p:grpSp>
    </p:spTree>
    <p:extLst>
      <p:ext uri="{BB962C8B-B14F-4D97-AF65-F5344CB8AC3E}">
        <p14:creationId xmlns:p14="http://schemas.microsoft.com/office/powerpoint/2010/main" val="337981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41FC-DAAE-49D6-8002-48FAFD66E378}"/>
              </a:ext>
            </a:extLst>
          </p:cNvPr>
          <p:cNvSpPr>
            <a:spLocks noGrp="1"/>
          </p:cNvSpPr>
          <p:nvPr>
            <p:ph type="title"/>
          </p:nvPr>
        </p:nvSpPr>
        <p:spPr/>
        <p:txBody>
          <a:bodyPr/>
          <a:lstStyle/>
          <a:p>
            <a:r>
              <a:rPr lang="en-US" dirty="0"/>
              <a:t>Agriculture Depends on Water: Shortages</a:t>
            </a:r>
          </a:p>
        </p:txBody>
      </p:sp>
      <p:sp>
        <p:nvSpPr>
          <p:cNvPr id="3" name="Slide Number Placeholder 2">
            <a:extLst>
              <a:ext uri="{FF2B5EF4-FFF2-40B4-BE49-F238E27FC236}">
                <a16:creationId xmlns:a16="http://schemas.microsoft.com/office/drawing/2014/main" id="{2ED269DC-72BE-412F-90A1-D08F89D3BE09}"/>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11</a:t>
            </a:fld>
            <a:endParaRPr lang="en-US">
              <a:solidFill>
                <a:prstClr val="black">
                  <a:tint val="75000"/>
                </a:prstClr>
              </a:solidFill>
              <a:latin typeface="Calibri" panose="020F0502020204030204"/>
              <a:cs typeface="+mn-cs"/>
            </a:endParaRPr>
          </a:p>
        </p:txBody>
      </p:sp>
      <p:pic>
        <p:nvPicPr>
          <p:cNvPr id="6" name="Picture 5">
            <a:extLst>
              <a:ext uri="{FF2B5EF4-FFF2-40B4-BE49-F238E27FC236}">
                <a16:creationId xmlns:a16="http://schemas.microsoft.com/office/drawing/2014/main" id="{7391F9B9-F5CE-459A-97D6-ABE0C529A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550" y="1143000"/>
            <a:ext cx="3992563" cy="4027335"/>
          </a:xfrm>
          <a:prstGeom prst="rect">
            <a:avLst/>
          </a:prstGeom>
        </p:spPr>
      </p:pic>
      <p:sp>
        <p:nvSpPr>
          <p:cNvPr id="7" name="TextBox 6">
            <a:extLst>
              <a:ext uri="{FF2B5EF4-FFF2-40B4-BE49-F238E27FC236}">
                <a16:creationId xmlns:a16="http://schemas.microsoft.com/office/drawing/2014/main" id="{8CE8F24C-AE37-478C-93AF-7DB9AA11FE6F}"/>
              </a:ext>
            </a:extLst>
          </p:cNvPr>
          <p:cNvSpPr txBox="1"/>
          <p:nvPr/>
        </p:nvSpPr>
        <p:spPr>
          <a:xfrm>
            <a:off x="342900" y="1143000"/>
            <a:ext cx="3884212" cy="2123658"/>
          </a:xfrm>
          <a:prstGeom prst="rect">
            <a:avLst/>
          </a:prstGeom>
          <a:noFill/>
        </p:spPr>
        <p:txBody>
          <a:bodyPr wrap="square" rtlCol="0">
            <a:spAutoFit/>
          </a:bodyPr>
          <a:lstStyle/>
          <a:p>
            <a:pPr marL="285750" indent="-285750">
              <a:buFont typeface="Arial" panose="020B0604020202020204" pitchFamily="34" charset="0"/>
              <a:buChar char="•"/>
            </a:pPr>
            <a:r>
              <a:rPr lang="en-US" sz="2200" spc="-30" dirty="0">
                <a:solidFill>
                  <a:schemeClr val="tx2"/>
                </a:solidFill>
                <a:latin typeface="+mj-lt"/>
              </a:rPr>
              <a:t>California water diversion proposals decrease water reliability for agricultural products which could lead to </a:t>
            </a:r>
            <a:r>
              <a:rPr lang="en-US" sz="2200" b="1" spc="-30" dirty="0">
                <a:solidFill>
                  <a:schemeClr val="tx2"/>
                </a:solidFill>
                <a:latin typeface="+mj-lt"/>
              </a:rPr>
              <a:t>irreversible</a:t>
            </a:r>
            <a:r>
              <a:rPr lang="en-US" sz="2200" spc="-30" dirty="0">
                <a:solidFill>
                  <a:schemeClr val="tx2"/>
                </a:solidFill>
                <a:latin typeface="+mj-lt"/>
              </a:rPr>
              <a:t> damages</a:t>
            </a:r>
          </a:p>
          <a:p>
            <a:pPr marL="285750" indent="-285750">
              <a:buFont typeface="Arial" panose="020B0604020202020204" pitchFamily="34" charset="0"/>
              <a:buChar char="•"/>
            </a:pPr>
            <a:endParaRPr lang="en-US" sz="2200" kern="1200" spc="-30" dirty="0">
              <a:solidFill>
                <a:schemeClr val="tx2"/>
              </a:solidFill>
              <a:latin typeface="+mj-lt"/>
            </a:endParaRPr>
          </a:p>
        </p:txBody>
      </p:sp>
    </p:spTree>
    <p:extLst>
      <p:ext uri="{BB962C8B-B14F-4D97-AF65-F5344CB8AC3E}">
        <p14:creationId xmlns:p14="http://schemas.microsoft.com/office/powerpoint/2010/main" val="1699385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DC53-14BB-4464-8A4A-D484B1421638}"/>
              </a:ext>
            </a:extLst>
          </p:cNvPr>
          <p:cNvSpPr>
            <a:spLocks noGrp="1"/>
          </p:cNvSpPr>
          <p:nvPr>
            <p:ph type="title"/>
          </p:nvPr>
        </p:nvSpPr>
        <p:spPr/>
        <p:txBody>
          <a:bodyPr/>
          <a:lstStyle/>
          <a:p>
            <a:r>
              <a:rPr lang="en-US" dirty="0"/>
              <a:t>Turlock Agriculture</a:t>
            </a:r>
          </a:p>
        </p:txBody>
      </p:sp>
      <p:sp>
        <p:nvSpPr>
          <p:cNvPr id="3" name="Slide Number Placeholder 2">
            <a:extLst>
              <a:ext uri="{FF2B5EF4-FFF2-40B4-BE49-F238E27FC236}">
                <a16:creationId xmlns:a16="http://schemas.microsoft.com/office/drawing/2014/main" id="{6831372A-53E5-4E9E-B89F-916296F17CA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12</a:t>
            </a:fld>
            <a:endParaRPr lang="en-US">
              <a:solidFill>
                <a:prstClr val="black">
                  <a:tint val="75000"/>
                </a:prstClr>
              </a:solidFill>
              <a:latin typeface="Calibri" panose="020F0502020204030204"/>
              <a:cs typeface="+mn-cs"/>
            </a:endParaRPr>
          </a:p>
        </p:txBody>
      </p:sp>
      <p:sp>
        <p:nvSpPr>
          <p:cNvPr id="14" name="TextBox 13">
            <a:extLst>
              <a:ext uri="{FF2B5EF4-FFF2-40B4-BE49-F238E27FC236}">
                <a16:creationId xmlns:a16="http://schemas.microsoft.com/office/drawing/2014/main" id="{D37090C1-5CD6-402F-A45C-0C69D781066E}"/>
              </a:ext>
            </a:extLst>
          </p:cNvPr>
          <p:cNvSpPr txBox="1"/>
          <p:nvPr/>
        </p:nvSpPr>
        <p:spPr>
          <a:xfrm>
            <a:off x="342900" y="1148821"/>
            <a:ext cx="4617637" cy="41242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spc="-30" dirty="0">
                <a:solidFill>
                  <a:schemeClr val="tx2"/>
                </a:solidFill>
                <a:latin typeface="+mj-lt"/>
              </a:rPr>
              <a:t>One-third of Turlock citizens work in agriculture (the highest percentage)</a:t>
            </a:r>
          </a:p>
          <a:p>
            <a:pPr marL="285750" indent="-285750">
              <a:spcAft>
                <a:spcPts val="600"/>
              </a:spcAft>
              <a:buFont typeface="Arial" panose="020B0604020202020204" pitchFamily="34" charset="0"/>
              <a:buChar char="•"/>
            </a:pPr>
            <a:r>
              <a:rPr lang="en-US" sz="2200" spc="-30" dirty="0">
                <a:solidFill>
                  <a:schemeClr val="tx2"/>
                </a:solidFill>
                <a:latin typeface="+mj-lt"/>
              </a:rPr>
              <a:t>Turlock ranks as one of the nation’s top agricultural counties</a:t>
            </a:r>
          </a:p>
          <a:p>
            <a:pPr marL="285750" indent="-285750">
              <a:spcAft>
                <a:spcPts val="600"/>
              </a:spcAft>
              <a:buFont typeface="Arial" panose="020B0604020202020204" pitchFamily="34" charset="0"/>
              <a:buChar char="•"/>
            </a:pPr>
            <a:r>
              <a:rPr lang="en-US" sz="2200" spc="-30" dirty="0">
                <a:solidFill>
                  <a:schemeClr val="tx2"/>
                </a:solidFill>
                <a:latin typeface="+mj-lt"/>
              </a:rPr>
              <a:t>Produces $3.2 B in gross farm income </a:t>
            </a:r>
          </a:p>
          <a:p>
            <a:pPr marL="285750" indent="-285750">
              <a:spcAft>
                <a:spcPts val="600"/>
              </a:spcAft>
              <a:buFont typeface="Arial" panose="020B0604020202020204" pitchFamily="34" charset="0"/>
              <a:buChar char="•"/>
            </a:pPr>
            <a:r>
              <a:rPr lang="en-US" sz="2200" spc="-30" dirty="0">
                <a:solidFill>
                  <a:schemeClr val="tx2"/>
                </a:solidFill>
                <a:latin typeface="+mj-lt"/>
              </a:rPr>
              <a:t>Affordable and adequate water supplies enables a successful agricultural industry</a:t>
            </a:r>
          </a:p>
          <a:p>
            <a:pPr marL="285750" indent="-285750">
              <a:spcAft>
                <a:spcPts val="600"/>
              </a:spcAft>
              <a:buFont typeface="Arial" panose="020B0604020202020204" pitchFamily="34" charset="0"/>
              <a:buChar char="•"/>
            </a:pPr>
            <a:r>
              <a:rPr lang="en-US" sz="2200" spc="-30" dirty="0">
                <a:solidFill>
                  <a:schemeClr val="tx2"/>
                </a:solidFill>
                <a:latin typeface="+mj-lt"/>
              </a:rPr>
              <a:t>Centered in Stanislaus county, which includes 20% of state agricultural acres</a:t>
            </a:r>
          </a:p>
        </p:txBody>
      </p:sp>
      <p:pic>
        <p:nvPicPr>
          <p:cNvPr id="3074" name="Picture 2" descr="Image result for dead almond trees california">
            <a:extLst>
              <a:ext uri="{FF2B5EF4-FFF2-40B4-BE49-F238E27FC236}">
                <a16:creationId xmlns:a16="http://schemas.microsoft.com/office/drawing/2014/main" id="{BD3436AA-3602-47E8-A542-A7AE3766CA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6285" y="3782929"/>
            <a:ext cx="3654815" cy="22538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lmond trees california">
            <a:extLst>
              <a:ext uri="{FF2B5EF4-FFF2-40B4-BE49-F238E27FC236}">
                <a16:creationId xmlns:a16="http://schemas.microsoft.com/office/drawing/2014/main" id="{A1DE725B-E644-4A72-9E87-691742320D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6284" y="1142999"/>
            <a:ext cx="3653315" cy="243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7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Three Flawed River Flow Requirements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8376" y="1831975"/>
            <a:ext cx="8452724" cy="1334558"/>
          </a:xfrm>
        </p:spPr>
        <p:txBody>
          <a:bodyPr>
            <a:normAutofit/>
          </a:bodyPr>
          <a:lstStyle/>
          <a:p>
            <a:pPr marL="0" indent="0" algn="ctr">
              <a:spcAft>
                <a:spcPts val="0"/>
              </a:spcAft>
              <a:buSzPct val="75000"/>
              <a:buNone/>
            </a:pPr>
            <a:r>
              <a:rPr lang="en-US" sz="2400" spc="-30" dirty="0">
                <a:solidFill>
                  <a:schemeClr val="tx2"/>
                </a:solidFill>
              </a:rPr>
              <a:t>Flawed and incomplete proposals reduce water flow that </a:t>
            </a:r>
            <a:br>
              <a:rPr lang="en-US" sz="2400" spc="-30" dirty="0">
                <a:solidFill>
                  <a:schemeClr val="tx2"/>
                </a:solidFill>
              </a:rPr>
            </a:br>
            <a:r>
              <a:rPr lang="en-US" sz="2400" spc="-30" dirty="0">
                <a:solidFill>
                  <a:schemeClr val="tx2"/>
                </a:solidFill>
              </a:rPr>
              <a:t>adversely affects the agricultural economy</a:t>
            </a: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13</a:t>
            </a:fld>
            <a:endParaRPr lang="en-US">
              <a:solidFill>
                <a:prstClr val="black">
                  <a:tint val="75000"/>
                </a:prstClr>
              </a:solidFill>
              <a:latin typeface="Calibri" panose="020F0502020204030204"/>
              <a:cs typeface="+mn-cs"/>
            </a:endParaRPr>
          </a:p>
        </p:txBody>
      </p:sp>
      <p:grpSp>
        <p:nvGrpSpPr>
          <p:cNvPr id="5" name="Group 4">
            <a:extLst>
              <a:ext uri="{FF2B5EF4-FFF2-40B4-BE49-F238E27FC236}">
                <a16:creationId xmlns:a16="http://schemas.microsoft.com/office/drawing/2014/main" id="{9DEF3624-0BF9-AC4B-8AF1-C9ADE8B5FFDC}"/>
              </a:ext>
            </a:extLst>
          </p:cNvPr>
          <p:cNvGrpSpPr/>
          <p:nvPr/>
        </p:nvGrpSpPr>
        <p:grpSpPr>
          <a:xfrm>
            <a:off x="2200275" y="2932113"/>
            <a:ext cx="4785783" cy="3190523"/>
            <a:chOff x="-3097720" y="2017713"/>
            <a:chExt cx="2743199" cy="1828800"/>
          </a:xfrm>
        </p:grpSpPr>
        <p:pic>
          <p:nvPicPr>
            <p:cNvPr id="6" name="Picture 5">
              <a:extLst>
                <a:ext uri="{FF2B5EF4-FFF2-40B4-BE49-F238E27FC236}">
                  <a16:creationId xmlns:a16="http://schemas.microsoft.com/office/drawing/2014/main" id="{293D51EB-1D8C-8544-8E40-6BAE989BEE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960"/>
            <a:stretch/>
          </p:blipFill>
          <p:spPr>
            <a:xfrm>
              <a:off x="-1727199" y="2017713"/>
              <a:ext cx="1372678" cy="1828800"/>
            </a:xfrm>
            <a:prstGeom prst="rect">
              <a:avLst/>
            </a:prstGeom>
          </p:spPr>
        </p:pic>
        <p:pic>
          <p:nvPicPr>
            <p:cNvPr id="7" name="Picture 6">
              <a:extLst>
                <a:ext uri="{FF2B5EF4-FFF2-40B4-BE49-F238E27FC236}">
                  <a16:creationId xmlns:a16="http://schemas.microsoft.com/office/drawing/2014/main" id="{329F00FC-3FE9-BD4D-ACAE-6D77A6B58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39"/>
            <a:stretch/>
          </p:blipFill>
          <p:spPr>
            <a:xfrm>
              <a:off x="-3097720" y="2017713"/>
              <a:ext cx="1370521" cy="1828800"/>
            </a:xfrm>
            <a:prstGeom prst="rect">
              <a:avLst/>
            </a:prstGeom>
          </p:spPr>
        </p:pic>
      </p:grpSp>
    </p:spTree>
    <p:extLst>
      <p:ext uri="{BB962C8B-B14F-4D97-AF65-F5344CB8AC3E}">
        <p14:creationId xmlns:p14="http://schemas.microsoft.com/office/powerpoint/2010/main" val="153979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46D0-9412-41DB-8295-95EE49F3CFA2}"/>
              </a:ext>
            </a:extLst>
          </p:cNvPr>
          <p:cNvSpPr>
            <a:spLocks noGrp="1"/>
          </p:cNvSpPr>
          <p:nvPr>
            <p:ph type="title"/>
          </p:nvPr>
        </p:nvSpPr>
        <p:spPr/>
        <p:txBody>
          <a:bodyPr/>
          <a:lstStyle/>
          <a:p>
            <a:r>
              <a:rPr lang="en-US" dirty="0"/>
              <a:t>Proposals &amp; Water Flow</a:t>
            </a:r>
          </a:p>
        </p:txBody>
      </p:sp>
      <p:sp>
        <p:nvSpPr>
          <p:cNvPr id="3" name="Slide Number Placeholder 2">
            <a:extLst>
              <a:ext uri="{FF2B5EF4-FFF2-40B4-BE49-F238E27FC236}">
                <a16:creationId xmlns:a16="http://schemas.microsoft.com/office/drawing/2014/main" id="{D50B8D37-85F3-4B7F-A9E7-35834F1C309C}"/>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14</a:t>
            </a:fld>
            <a:endParaRPr lang="en-US">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ED587BAF-0AB5-4D4C-8D74-B6C4A9272EF9}"/>
              </a:ext>
            </a:extLst>
          </p:cNvPr>
          <p:cNvSpPr>
            <a:spLocks noGrp="1"/>
          </p:cNvSpPr>
          <p:nvPr>
            <p:ph sz="quarter" idx="12"/>
          </p:nvPr>
        </p:nvSpPr>
        <p:spPr>
          <a:xfrm>
            <a:off x="346876" y="1143001"/>
            <a:ext cx="8452724" cy="5045074"/>
          </a:xfrm>
        </p:spPr>
        <p:txBody>
          <a:bodyPr>
            <a:normAutofit/>
          </a:bodyPr>
          <a:lstStyle/>
          <a:p>
            <a:pPr>
              <a:spcAft>
                <a:spcPts val="0"/>
              </a:spcAft>
              <a:buFont typeface="Arial" panose="020B0604020202020204" pitchFamily="34" charset="0"/>
              <a:buChar char="•"/>
            </a:pPr>
            <a:r>
              <a:rPr lang="en-US" sz="2200" spc="-30" dirty="0">
                <a:solidFill>
                  <a:schemeClr val="tx2"/>
                </a:solidFill>
              </a:rPr>
              <a:t>Proposed river flow water reduction exacerbate severe drought conditions for 2014–2015:</a:t>
            </a:r>
          </a:p>
          <a:p>
            <a:pPr lvl="1">
              <a:spcAft>
                <a:spcPts val="600"/>
              </a:spcAft>
            </a:pPr>
            <a:r>
              <a:rPr lang="en-US" sz="2200" spc="-30" dirty="0">
                <a:solidFill>
                  <a:schemeClr val="tx2"/>
                </a:solidFill>
              </a:rPr>
              <a:t>NMFS</a:t>
            </a:r>
            <a:r>
              <a:rPr lang="en-US" sz="2200" spc="-30" dirty="0">
                <a:solidFill>
                  <a:schemeClr val="tx1"/>
                </a:solidFill>
              </a:rPr>
              <a:t> </a:t>
            </a:r>
            <a:r>
              <a:rPr lang="en-US" sz="2200" spc="-30" dirty="0">
                <a:solidFill>
                  <a:srgbClr val="FF0000"/>
                </a:solidFill>
              </a:rPr>
              <a:t>  –38.5% </a:t>
            </a:r>
          </a:p>
          <a:p>
            <a:pPr>
              <a:spcAft>
                <a:spcPts val="600"/>
              </a:spcAft>
              <a:buFont typeface="Arial" panose="020B0604020202020204" pitchFamily="34" charset="0"/>
              <a:buChar char="•"/>
            </a:pPr>
            <a:r>
              <a:rPr lang="en-US" sz="2200" spc="-30" dirty="0">
                <a:solidFill>
                  <a:schemeClr val="tx2"/>
                </a:solidFill>
              </a:rPr>
              <a:t>River flow restrictions during severe drought conditions lead to </a:t>
            </a:r>
            <a:r>
              <a:rPr lang="en-US" sz="2200" b="1" spc="-30" dirty="0">
                <a:solidFill>
                  <a:schemeClr val="tx2"/>
                </a:solidFill>
              </a:rPr>
              <a:t>irreversible</a:t>
            </a:r>
            <a:r>
              <a:rPr lang="en-US" sz="2200" spc="-30" dirty="0">
                <a:solidFill>
                  <a:schemeClr val="tx2"/>
                </a:solidFill>
              </a:rPr>
              <a:t> damages of tree crops—the agricultural foundation of Turlock</a:t>
            </a:r>
          </a:p>
          <a:p>
            <a:pPr>
              <a:spcAft>
                <a:spcPts val="0"/>
              </a:spcAft>
              <a:buFont typeface="Arial" panose="020B0604020202020204" pitchFamily="34" charset="0"/>
              <a:buChar char="•"/>
            </a:pPr>
            <a:r>
              <a:rPr lang="en-US" sz="2200" spc="-30" dirty="0">
                <a:solidFill>
                  <a:schemeClr val="tx2"/>
                </a:solidFill>
              </a:rPr>
              <a:t>As previous droughts have shown, insufficient water severely impacts areas outside of the agricultural industry</a:t>
            </a:r>
          </a:p>
        </p:txBody>
      </p:sp>
      <p:pic>
        <p:nvPicPr>
          <p:cNvPr id="5" name="Picture 4">
            <a:extLst>
              <a:ext uri="{FF2B5EF4-FFF2-40B4-BE49-F238E27FC236}">
                <a16:creationId xmlns:a16="http://schemas.microsoft.com/office/drawing/2014/main" id="{ECC77EBE-708E-4581-80B6-A62E8B48BB9D}"/>
              </a:ext>
            </a:extLst>
          </p:cNvPr>
          <p:cNvPicPr>
            <a:picLocks noChangeAspect="1"/>
          </p:cNvPicPr>
          <p:nvPr/>
        </p:nvPicPr>
        <p:blipFill>
          <a:blip r:embed="rId2"/>
          <a:stretch>
            <a:fillRect/>
          </a:stretch>
        </p:blipFill>
        <p:spPr>
          <a:xfrm>
            <a:off x="339334" y="3776134"/>
            <a:ext cx="3619870" cy="2413246"/>
          </a:xfrm>
          <a:prstGeom prst="rect">
            <a:avLst/>
          </a:prstGeom>
        </p:spPr>
      </p:pic>
      <p:pic>
        <p:nvPicPr>
          <p:cNvPr id="7" name="Picture 6">
            <a:extLst>
              <a:ext uri="{FF2B5EF4-FFF2-40B4-BE49-F238E27FC236}">
                <a16:creationId xmlns:a16="http://schemas.microsoft.com/office/drawing/2014/main" id="{25A28EAF-0037-4AE0-A397-57F7BFE94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085" y="3776134"/>
            <a:ext cx="4289057" cy="2412594"/>
          </a:xfrm>
          <a:prstGeom prst="rect">
            <a:avLst/>
          </a:prstGeom>
        </p:spPr>
      </p:pic>
      <p:sp>
        <p:nvSpPr>
          <p:cNvPr id="8" name="Content Placeholder 3">
            <a:extLst>
              <a:ext uri="{FF2B5EF4-FFF2-40B4-BE49-F238E27FC236}">
                <a16:creationId xmlns:a16="http://schemas.microsoft.com/office/drawing/2014/main" id="{8E0A2BD3-CE64-7140-B2FF-4A7704853637}"/>
              </a:ext>
            </a:extLst>
          </p:cNvPr>
          <p:cNvSpPr txBox="1">
            <a:spLocks/>
          </p:cNvSpPr>
          <p:nvPr/>
        </p:nvSpPr>
        <p:spPr>
          <a:xfrm>
            <a:off x="5183795" y="1831975"/>
            <a:ext cx="2391213" cy="431798"/>
          </a:xfrm>
          <a:prstGeom prst="rect">
            <a:avLst/>
          </a:prstGeom>
        </p:spPr>
        <p:txBody>
          <a:bodyPr vert="horz" lIns="0" tIns="0" rIns="0" bIns="0" rtlCol="0">
            <a:norm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lvl="1" fontAlgn="auto">
              <a:spcAft>
                <a:spcPts val="0"/>
              </a:spcAft>
            </a:pPr>
            <a:r>
              <a:rPr lang="en-US" sz="2200" spc="-30" dirty="0">
                <a:solidFill>
                  <a:schemeClr val="tx2"/>
                </a:solidFill>
              </a:rPr>
              <a:t>CDFW</a:t>
            </a:r>
            <a:r>
              <a:rPr lang="en-US" sz="2200" spc="-30" dirty="0">
                <a:solidFill>
                  <a:srgbClr val="FF0000"/>
                </a:solidFill>
              </a:rPr>
              <a:t>   –38.1%</a:t>
            </a:r>
          </a:p>
        </p:txBody>
      </p:sp>
      <p:sp>
        <p:nvSpPr>
          <p:cNvPr id="9" name="Content Placeholder 3">
            <a:extLst>
              <a:ext uri="{FF2B5EF4-FFF2-40B4-BE49-F238E27FC236}">
                <a16:creationId xmlns:a16="http://schemas.microsoft.com/office/drawing/2014/main" id="{D29D0E3E-6872-1A46-B912-68B5479B01E4}"/>
              </a:ext>
            </a:extLst>
          </p:cNvPr>
          <p:cNvSpPr txBox="1">
            <a:spLocks/>
          </p:cNvSpPr>
          <p:nvPr/>
        </p:nvSpPr>
        <p:spPr>
          <a:xfrm>
            <a:off x="2755131" y="1831975"/>
            <a:ext cx="2408145" cy="406434"/>
          </a:xfrm>
          <a:prstGeom prst="rect">
            <a:avLst/>
          </a:prstGeom>
        </p:spPr>
        <p:txBody>
          <a:bodyPr vert="horz" lIns="0" tIns="0" rIns="0" bIns="0" rtlCol="0">
            <a:norm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lvl="1" fontAlgn="auto">
              <a:spcAft>
                <a:spcPts val="0"/>
              </a:spcAft>
            </a:pPr>
            <a:r>
              <a:rPr lang="en-US" sz="2200" spc="-30" dirty="0">
                <a:solidFill>
                  <a:schemeClr val="tx2"/>
                </a:solidFill>
              </a:rPr>
              <a:t>USFWS</a:t>
            </a:r>
            <a:r>
              <a:rPr lang="en-US" sz="2200" spc="-30" dirty="0">
                <a:solidFill>
                  <a:srgbClr val="FF0000"/>
                </a:solidFill>
              </a:rPr>
              <a:t> –35.1%</a:t>
            </a:r>
          </a:p>
        </p:txBody>
      </p:sp>
      <p:sp>
        <p:nvSpPr>
          <p:cNvPr id="10" name="Content Placeholder 3">
            <a:extLst>
              <a:ext uri="{FF2B5EF4-FFF2-40B4-BE49-F238E27FC236}">
                <a16:creationId xmlns:a16="http://schemas.microsoft.com/office/drawing/2014/main" id="{BDE44096-CFE6-7A4B-BFBF-EBC5346FC1B1}"/>
              </a:ext>
            </a:extLst>
          </p:cNvPr>
          <p:cNvSpPr txBox="1">
            <a:spLocks/>
          </p:cNvSpPr>
          <p:nvPr/>
        </p:nvSpPr>
        <p:spPr>
          <a:xfrm>
            <a:off x="4053019" y="4629898"/>
            <a:ext cx="695062" cy="483288"/>
          </a:xfrm>
          <a:prstGeom prst="rect">
            <a:avLst/>
          </a:prstGeom>
        </p:spPr>
        <p:txBody>
          <a:bodyPr vert="horz" lIns="0" tIns="0" rIns="0" bIns="0" rtlCol="0">
            <a:norm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marL="0" indent="0" fontAlgn="auto">
              <a:spcAft>
                <a:spcPts val="0"/>
              </a:spcAft>
              <a:buNone/>
            </a:pPr>
            <a:r>
              <a:rPr lang="en-US" sz="2800" b="1" spc="-30" dirty="0">
                <a:solidFill>
                  <a:srgbClr val="FF0000"/>
                </a:solidFill>
              </a:rPr>
              <a:t>–&gt;</a:t>
            </a:r>
          </a:p>
        </p:txBody>
      </p:sp>
    </p:spTree>
    <p:extLst>
      <p:ext uri="{BB962C8B-B14F-4D97-AF65-F5344CB8AC3E}">
        <p14:creationId xmlns:p14="http://schemas.microsoft.com/office/powerpoint/2010/main" val="1532294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Impacted Areas from Water Flow Reductions</a:t>
            </a:r>
          </a:p>
        </p:txBody>
      </p:sp>
      <p:sp>
        <p:nvSpPr>
          <p:cNvPr id="6" name="Content Placeholder 3">
            <a:extLst>
              <a:ext uri="{FF2B5EF4-FFF2-40B4-BE49-F238E27FC236}">
                <a16:creationId xmlns:a16="http://schemas.microsoft.com/office/drawing/2014/main" id="{CB468DF3-13B5-4B1F-8D0D-1140643F9E9D}"/>
              </a:ext>
            </a:extLst>
          </p:cNvPr>
          <p:cNvSpPr txBox="1">
            <a:spLocks/>
          </p:cNvSpPr>
          <p:nvPr/>
        </p:nvSpPr>
        <p:spPr>
          <a:xfrm>
            <a:off x="333480" y="1150769"/>
            <a:ext cx="2905126" cy="4782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spc="-30" dirty="0">
                <a:solidFill>
                  <a:schemeClr val="tx2"/>
                </a:solidFill>
              </a:rPr>
              <a:t>The three proposed river flow reductions impact flow requirements along the Tuolumne River</a:t>
            </a:r>
          </a:p>
          <a:p>
            <a:pPr fontAlgn="auto">
              <a:spcAft>
                <a:spcPts val="0"/>
              </a:spcAft>
            </a:pPr>
            <a:r>
              <a:rPr lang="en-US" sz="2200" spc="-30" dirty="0">
                <a:solidFill>
                  <a:schemeClr val="tx2"/>
                </a:solidFill>
              </a:rPr>
              <a:t>Current analysis focuses on agricultural and other indirect impacts in TID exclusively</a:t>
            </a:r>
          </a:p>
        </p:txBody>
      </p:sp>
      <p:grpSp>
        <p:nvGrpSpPr>
          <p:cNvPr id="12" name="Group 11">
            <a:extLst>
              <a:ext uri="{FF2B5EF4-FFF2-40B4-BE49-F238E27FC236}">
                <a16:creationId xmlns:a16="http://schemas.microsoft.com/office/drawing/2014/main" id="{31EE82FC-E5C8-7245-82C0-D83BEF240104}"/>
              </a:ext>
            </a:extLst>
          </p:cNvPr>
          <p:cNvGrpSpPr/>
          <p:nvPr/>
        </p:nvGrpSpPr>
        <p:grpSpPr>
          <a:xfrm>
            <a:off x="3403600" y="1150769"/>
            <a:ext cx="5401734" cy="4931112"/>
            <a:chOff x="516467" y="1256963"/>
            <a:chExt cx="5401734" cy="4931112"/>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71" t="919" r="1286" b="3289"/>
            <a:stretch/>
          </p:blipFill>
          <p:spPr>
            <a:xfrm>
              <a:off x="516467" y="1256963"/>
              <a:ext cx="5401734" cy="4931112"/>
            </a:xfrm>
            <a:prstGeom prst="rect">
              <a:avLst/>
            </a:prstGeom>
          </p:spPr>
        </p:pic>
        <p:sp>
          <p:nvSpPr>
            <p:cNvPr id="7" name="TextBox 6"/>
            <p:cNvSpPr txBox="1"/>
            <p:nvPr/>
          </p:nvSpPr>
          <p:spPr>
            <a:xfrm>
              <a:off x="4851400" y="1256963"/>
              <a:ext cx="1062568" cy="769441"/>
            </a:xfrm>
            <a:prstGeom prst="rect">
              <a:avLst/>
            </a:prstGeom>
            <a:solidFill>
              <a:schemeClr val="bg2"/>
            </a:solidFill>
          </p:spPr>
          <p:txBody>
            <a:bodyPr wrap="square" rtlCol="0">
              <a:spAutoFit/>
            </a:bodyPr>
            <a:lstStyle/>
            <a:p>
              <a:r>
                <a:rPr lang="en-US" sz="2200" spc="-30" dirty="0">
                  <a:solidFill>
                    <a:schemeClr val="tx1"/>
                  </a:solidFill>
                  <a:latin typeface="+mj-lt"/>
                </a:rPr>
                <a:t>Area of analysis</a:t>
              </a:r>
            </a:p>
          </p:txBody>
        </p:sp>
        <p:sp>
          <p:nvSpPr>
            <p:cNvPr id="3" name="Oval 2"/>
            <p:cNvSpPr/>
            <p:nvPr/>
          </p:nvSpPr>
          <p:spPr>
            <a:xfrm>
              <a:off x="1308735" y="3094567"/>
              <a:ext cx="2468880" cy="1554480"/>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cxnSpLocks/>
            </p:cNvCxnSpPr>
            <p:nvPr/>
          </p:nvCxnSpPr>
          <p:spPr>
            <a:xfrm flipH="1">
              <a:off x="3223260" y="2026404"/>
              <a:ext cx="1628139" cy="124067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8" name="Slide Number Placeholder 7">
            <a:extLst>
              <a:ext uri="{FF2B5EF4-FFF2-40B4-BE49-F238E27FC236}">
                <a16:creationId xmlns:a16="http://schemas.microsoft.com/office/drawing/2014/main" id="{CCAABC36-66DA-4869-9D32-700452F8D541}"/>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15</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038667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8599-C29F-45C8-A4A6-A26387EF8E3A}"/>
              </a:ext>
            </a:extLst>
          </p:cNvPr>
          <p:cNvSpPr>
            <a:spLocks noGrp="1"/>
          </p:cNvSpPr>
          <p:nvPr>
            <p:ph type="title"/>
          </p:nvPr>
        </p:nvSpPr>
        <p:spPr>
          <a:xfrm>
            <a:off x="346876" y="0"/>
            <a:ext cx="8797124" cy="1143000"/>
          </a:xfrm>
        </p:spPr>
        <p:txBody>
          <a:bodyPr/>
          <a:lstStyle/>
          <a:p>
            <a:r>
              <a:rPr lang="en-US" dirty="0"/>
              <a:t>Critical Components to Valuing Economic Costs of Flow Restrictions</a:t>
            </a:r>
          </a:p>
        </p:txBody>
      </p:sp>
      <p:sp>
        <p:nvSpPr>
          <p:cNvPr id="3" name="Slide Number Placeholder 2">
            <a:extLst>
              <a:ext uri="{FF2B5EF4-FFF2-40B4-BE49-F238E27FC236}">
                <a16:creationId xmlns:a16="http://schemas.microsoft.com/office/drawing/2014/main" id="{0F8231DE-123B-477A-9AF0-76FF5A2BFF78}"/>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16</a:t>
            </a:fld>
            <a:endParaRPr lang="en-US">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AFF67E6A-427D-4400-AA68-4D410B3B069C}"/>
              </a:ext>
            </a:extLst>
          </p:cNvPr>
          <p:cNvSpPr>
            <a:spLocks noGrp="1"/>
          </p:cNvSpPr>
          <p:nvPr>
            <p:ph sz="quarter" idx="12"/>
          </p:nvPr>
        </p:nvSpPr>
        <p:spPr>
          <a:xfrm>
            <a:off x="346876" y="1058213"/>
            <a:ext cx="4987124" cy="5129862"/>
          </a:xfrm>
        </p:spPr>
        <p:txBody>
          <a:bodyPr>
            <a:normAutofit/>
          </a:bodyPr>
          <a:lstStyle/>
          <a:p>
            <a:pPr marL="0" indent="0">
              <a:spcAft>
                <a:spcPts val="600"/>
              </a:spcAft>
              <a:buNone/>
            </a:pPr>
            <a:r>
              <a:rPr lang="en-US" sz="2200" dirty="0">
                <a:solidFill>
                  <a:schemeClr val="accent1">
                    <a:lumMod val="75000"/>
                  </a:schemeClr>
                </a:solidFill>
              </a:rPr>
              <a:t>Three NMFS, USFWS, and CDFW proposals: </a:t>
            </a:r>
          </a:p>
          <a:p>
            <a:pPr>
              <a:spcAft>
                <a:spcPts val="600"/>
              </a:spcAft>
              <a:buFont typeface="Arial" panose="020B0604020202020204" pitchFamily="34" charset="0"/>
              <a:buChar char="•"/>
            </a:pPr>
            <a:r>
              <a:rPr lang="en-US" sz="2200" b="1" dirty="0">
                <a:solidFill>
                  <a:schemeClr val="accent1">
                    <a:lumMod val="75000"/>
                  </a:schemeClr>
                </a:solidFill>
              </a:rPr>
              <a:t>Disregard</a:t>
            </a:r>
            <a:r>
              <a:rPr lang="en-US" sz="2200" dirty="0">
                <a:solidFill>
                  <a:schemeClr val="accent1">
                    <a:lumMod val="75000"/>
                  </a:schemeClr>
                </a:solidFill>
              </a:rPr>
              <a:t> that land in drought years often becomes permanently fallow or sustains irreversible damages to tree crops</a:t>
            </a:r>
          </a:p>
          <a:p>
            <a:pPr>
              <a:spcAft>
                <a:spcPts val="600"/>
              </a:spcAft>
              <a:buFont typeface="Arial" panose="020B0604020202020204" pitchFamily="34" charset="0"/>
              <a:buChar char="•"/>
            </a:pPr>
            <a:r>
              <a:rPr lang="en-US" sz="2200" b="1" dirty="0">
                <a:solidFill>
                  <a:schemeClr val="accent1">
                    <a:lumMod val="75000"/>
                  </a:schemeClr>
                </a:solidFill>
              </a:rPr>
              <a:t>Disregard </a:t>
            </a:r>
            <a:r>
              <a:rPr lang="en-US" sz="2200" dirty="0">
                <a:solidFill>
                  <a:schemeClr val="accent1">
                    <a:lumMod val="75000"/>
                  </a:schemeClr>
                </a:solidFill>
              </a:rPr>
              <a:t>the permanent fallowing of land and destruction of tree crops</a:t>
            </a:r>
          </a:p>
          <a:p>
            <a:pPr>
              <a:spcAft>
                <a:spcPts val="600"/>
              </a:spcAft>
              <a:buFont typeface="Arial" panose="020B0604020202020204" pitchFamily="34" charset="0"/>
              <a:buChar char="•"/>
            </a:pPr>
            <a:r>
              <a:rPr lang="en-US" sz="2200" b="1" dirty="0">
                <a:solidFill>
                  <a:schemeClr val="accent1">
                    <a:lumMod val="75000"/>
                  </a:schemeClr>
                </a:solidFill>
              </a:rPr>
              <a:t>Do not</a:t>
            </a:r>
            <a:r>
              <a:rPr lang="en-US" sz="2200" dirty="0">
                <a:solidFill>
                  <a:schemeClr val="accent1">
                    <a:lumMod val="75000"/>
                  </a:schemeClr>
                </a:solidFill>
              </a:rPr>
              <a:t> account for reduced lease rent of land and property</a:t>
            </a:r>
          </a:p>
          <a:p>
            <a:pPr>
              <a:spcAft>
                <a:spcPts val="600"/>
              </a:spcAft>
              <a:buFont typeface="Arial" panose="020B0604020202020204" pitchFamily="34" charset="0"/>
              <a:buChar char="•"/>
            </a:pPr>
            <a:r>
              <a:rPr lang="en-US" sz="2200" b="1" dirty="0">
                <a:solidFill>
                  <a:schemeClr val="accent1">
                    <a:lumMod val="75000"/>
                  </a:schemeClr>
                </a:solidFill>
              </a:rPr>
              <a:t>Do not</a:t>
            </a:r>
            <a:r>
              <a:rPr lang="en-US" sz="2200" dirty="0">
                <a:solidFill>
                  <a:schemeClr val="accent1">
                    <a:lumMod val="75000"/>
                  </a:schemeClr>
                </a:solidFill>
              </a:rPr>
              <a:t> account for farms in TID less than 250 acres</a:t>
            </a:r>
          </a:p>
          <a:p>
            <a:pPr>
              <a:spcAft>
                <a:spcPts val="600"/>
              </a:spcAft>
              <a:buFont typeface="Arial" panose="020B0604020202020204" pitchFamily="34" charset="0"/>
              <a:buChar char="•"/>
            </a:pPr>
            <a:r>
              <a:rPr lang="en-US" sz="2200" b="1" dirty="0">
                <a:solidFill>
                  <a:schemeClr val="accent1">
                    <a:lumMod val="75000"/>
                  </a:schemeClr>
                </a:solidFill>
              </a:rPr>
              <a:t>Do not</a:t>
            </a:r>
            <a:r>
              <a:rPr lang="en-US" sz="2200" dirty="0">
                <a:solidFill>
                  <a:schemeClr val="accent1">
                    <a:lumMod val="75000"/>
                  </a:schemeClr>
                </a:solidFill>
              </a:rPr>
              <a:t> account for diminished property value and lost taxes</a:t>
            </a:r>
          </a:p>
        </p:txBody>
      </p:sp>
      <p:pic>
        <p:nvPicPr>
          <p:cNvPr id="12" name="Picture 11">
            <a:extLst>
              <a:ext uri="{FF2B5EF4-FFF2-40B4-BE49-F238E27FC236}">
                <a16:creationId xmlns:a16="http://schemas.microsoft.com/office/drawing/2014/main" id="{7D15DE0E-E84B-4161-80BC-AFC0C6151D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996" y="1143000"/>
            <a:ext cx="2948117" cy="1989667"/>
          </a:xfrm>
          <a:prstGeom prst="rect">
            <a:avLst/>
          </a:prstGeom>
        </p:spPr>
      </p:pic>
      <p:pic>
        <p:nvPicPr>
          <p:cNvPr id="1026" name="Picture 2" descr="Image result for dead almond trees california">
            <a:extLst>
              <a:ext uri="{FF2B5EF4-FFF2-40B4-BE49-F238E27FC236}">
                <a16:creationId xmlns:a16="http://schemas.microsoft.com/office/drawing/2014/main" id="{D0588AC1-63C7-43BE-9AA6-C940A0F707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443" y="4301068"/>
            <a:ext cx="2942670" cy="188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33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Growing Variability of Water Flows</a:t>
            </a:r>
          </a:p>
        </p:txBody>
      </p:sp>
      <p:sp>
        <p:nvSpPr>
          <p:cNvPr id="4" name="TextBox 3">
            <a:extLst>
              <a:ext uri="{FF2B5EF4-FFF2-40B4-BE49-F238E27FC236}">
                <a16:creationId xmlns:a16="http://schemas.microsoft.com/office/drawing/2014/main" id="{4FD46DFE-D14A-4FFF-A3E0-F46CCBA04EE1}"/>
              </a:ext>
            </a:extLst>
          </p:cNvPr>
          <p:cNvSpPr txBox="1"/>
          <p:nvPr/>
        </p:nvSpPr>
        <p:spPr>
          <a:xfrm>
            <a:off x="344401" y="1140438"/>
            <a:ext cx="2816726" cy="4308872"/>
          </a:xfrm>
          <a:prstGeom prst="rect">
            <a:avLst/>
          </a:prstGeom>
          <a:noFill/>
        </p:spPr>
        <p:txBody>
          <a:bodyPr wrap="square" rtlCol="0">
            <a:spAutoFit/>
          </a:bodyPr>
          <a:lstStyle/>
          <a:p>
            <a:pPr marL="111125" indent="-111125">
              <a:spcAft>
                <a:spcPts val="600"/>
              </a:spcAft>
              <a:buFont typeface="Arial" panose="020B0604020202020204" pitchFamily="34" charset="0"/>
              <a:buChar char="•"/>
            </a:pPr>
            <a:r>
              <a:rPr lang="en-US" sz="2200" spc="-30" dirty="0">
                <a:solidFill>
                  <a:schemeClr val="accent1">
                    <a:lumMod val="75000"/>
                  </a:schemeClr>
                </a:solidFill>
                <a:latin typeface="+mn-lt"/>
              </a:rPr>
              <a:t>Histogram of natural stream flows shows a significant departure in variability of flows since 1957</a:t>
            </a:r>
          </a:p>
          <a:p>
            <a:pPr marL="111125" indent="-111125">
              <a:spcBef>
                <a:spcPts val="600"/>
              </a:spcBef>
              <a:spcAft>
                <a:spcPts val="600"/>
              </a:spcAft>
              <a:buFont typeface="Arial" panose="020B0604020202020204" pitchFamily="34" charset="0"/>
              <a:buChar char="•"/>
            </a:pPr>
            <a:r>
              <a:rPr lang="en-US" sz="2200" spc="-30" dirty="0">
                <a:solidFill>
                  <a:schemeClr val="accent1">
                    <a:lumMod val="75000"/>
                  </a:schemeClr>
                </a:solidFill>
                <a:latin typeface="+mn-lt"/>
              </a:rPr>
              <a:t>With more frequent and intense droughts expected, TID will face a </a:t>
            </a:r>
            <a:r>
              <a:rPr lang="en-US" sz="2200" b="1" spc="-30" dirty="0">
                <a:solidFill>
                  <a:schemeClr val="accent1">
                    <a:lumMod val="75000"/>
                  </a:schemeClr>
                </a:solidFill>
                <a:latin typeface="+mn-lt"/>
              </a:rPr>
              <a:t>greater loss in value to agriculture </a:t>
            </a:r>
            <a:r>
              <a:rPr lang="en-US" sz="2200" spc="-30" dirty="0">
                <a:solidFill>
                  <a:schemeClr val="accent1">
                    <a:lumMod val="75000"/>
                  </a:schemeClr>
                </a:solidFill>
                <a:latin typeface="+mn-lt"/>
              </a:rPr>
              <a:t>under the proposed river flow requirements</a:t>
            </a:r>
          </a:p>
        </p:txBody>
      </p:sp>
      <p:sp>
        <p:nvSpPr>
          <p:cNvPr id="6" name="Slide Number Placeholder 5">
            <a:extLst>
              <a:ext uri="{FF2B5EF4-FFF2-40B4-BE49-F238E27FC236}">
                <a16:creationId xmlns:a16="http://schemas.microsoft.com/office/drawing/2014/main" id="{9BC711B9-601F-4FCD-BCE5-AD8EF07C9903}"/>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17</a:t>
            </a:fld>
            <a:endParaRPr lang="en-US">
              <a:solidFill>
                <a:prstClr val="black">
                  <a:tint val="75000"/>
                </a:prstClr>
              </a:solidFill>
              <a:latin typeface="Calibri" panose="020F0502020204030204"/>
              <a:cs typeface="+mn-cs"/>
            </a:endParaRPr>
          </a:p>
        </p:txBody>
      </p:sp>
      <p:grpSp>
        <p:nvGrpSpPr>
          <p:cNvPr id="5" name="Group 4">
            <a:extLst>
              <a:ext uri="{FF2B5EF4-FFF2-40B4-BE49-F238E27FC236}">
                <a16:creationId xmlns:a16="http://schemas.microsoft.com/office/drawing/2014/main" id="{75039304-C368-F246-87C3-05C46A80B685}"/>
              </a:ext>
            </a:extLst>
          </p:cNvPr>
          <p:cNvGrpSpPr/>
          <p:nvPr/>
        </p:nvGrpSpPr>
        <p:grpSpPr>
          <a:xfrm>
            <a:off x="3161126" y="1009995"/>
            <a:ext cx="5892734" cy="3773672"/>
            <a:chOff x="136413" y="2601728"/>
            <a:chExt cx="6388030" cy="4090856"/>
          </a:xfrm>
        </p:grpSpPr>
        <p:pic>
          <p:nvPicPr>
            <p:cNvPr id="3" name="Picture 2">
              <a:extLst>
                <a:ext uri="{FF2B5EF4-FFF2-40B4-BE49-F238E27FC236}">
                  <a16:creationId xmlns:a16="http://schemas.microsoft.com/office/drawing/2014/main" id="{CF549B0C-F47E-4578-AC4D-FE4C971EE26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36413" y="2601728"/>
              <a:ext cx="6388030" cy="4090856"/>
            </a:xfrm>
            <a:prstGeom prst="rect">
              <a:avLst/>
            </a:prstGeom>
            <a:noFill/>
            <a:ln>
              <a:noFill/>
            </a:ln>
          </p:spPr>
        </p:pic>
        <p:sp>
          <p:nvSpPr>
            <p:cNvPr id="10" name="TextBox 9">
              <a:extLst>
                <a:ext uri="{FF2B5EF4-FFF2-40B4-BE49-F238E27FC236}">
                  <a16:creationId xmlns:a16="http://schemas.microsoft.com/office/drawing/2014/main" id="{77D19648-976E-AC46-9A86-C7DDB8AFD24C}"/>
                </a:ext>
              </a:extLst>
            </p:cNvPr>
            <p:cNvSpPr txBox="1"/>
            <p:nvPr/>
          </p:nvSpPr>
          <p:spPr>
            <a:xfrm>
              <a:off x="1820284" y="5398141"/>
              <a:ext cx="1371600" cy="553998"/>
            </a:xfrm>
            <a:prstGeom prst="rect">
              <a:avLst/>
            </a:prstGeom>
            <a:noFill/>
          </p:spPr>
          <p:txBody>
            <a:bodyPr wrap="square" rtlCol="0">
              <a:spAutoFit/>
            </a:bodyPr>
            <a:lstStyle/>
            <a:p>
              <a:r>
                <a:rPr lang="en-US" dirty="0"/>
                <a:t>Increasing probability of dry years</a:t>
              </a:r>
            </a:p>
          </p:txBody>
        </p:sp>
        <p:cxnSp>
          <p:nvCxnSpPr>
            <p:cNvPr id="12" name="Straight Arrow Connector 11">
              <a:extLst>
                <a:ext uri="{FF2B5EF4-FFF2-40B4-BE49-F238E27FC236}">
                  <a16:creationId xmlns:a16="http://schemas.microsoft.com/office/drawing/2014/main" id="{E70B6B97-EC55-2347-819D-C294C67BECBA}"/>
                </a:ext>
              </a:extLst>
            </p:cNvPr>
            <p:cNvCxnSpPr>
              <a:cxnSpLocks/>
            </p:cNvCxnSpPr>
            <p:nvPr/>
          </p:nvCxnSpPr>
          <p:spPr>
            <a:xfrm flipH="1">
              <a:off x="3930801" y="5172960"/>
              <a:ext cx="519158" cy="3082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028CDFD9-FF40-5346-AE0C-5DADC9666E79}"/>
                </a:ext>
              </a:extLst>
            </p:cNvPr>
            <p:cNvSpPr txBox="1"/>
            <p:nvPr/>
          </p:nvSpPr>
          <p:spPr>
            <a:xfrm>
              <a:off x="4449959" y="4670781"/>
              <a:ext cx="1152394" cy="553998"/>
            </a:xfrm>
            <a:prstGeom prst="rect">
              <a:avLst/>
            </a:prstGeom>
            <a:noFill/>
          </p:spPr>
          <p:txBody>
            <a:bodyPr wrap="square" rtlCol="0">
              <a:spAutoFit/>
            </a:bodyPr>
            <a:lstStyle/>
            <a:p>
              <a:r>
                <a:rPr lang="en-US" dirty="0"/>
                <a:t>Increasing probability of wet years</a:t>
              </a:r>
            </a:p>
          </p:txBody>
        </p:sp>
        <p:cxnSp>
          <p:nvCxnSpPr>
            <p:cNvPr id="11" name="Straight Arrow Connector 10">
              <a:extLst>
                <a:ext uri="{FF2B5EF4-FFF2-40B4-BE49-F238E27FC236}">
                  <a16:creationId xmlns:a16="http://schemas.microsoft.com/office/drawing/2014/main" id="{B7BA0D20-8311-4D0F-A678-94CB8BA3CB56}"/>
                </a:ext>
              </a:extLst>
            </p:cNvPr>
            <p:cNvCxnSpPr>
              <a:cxnSpLocks/>
            </p:cNvCxnSpPr>
            <p:nvPr/>
          </p:nvCxnSpPr>
          <p:spPr>
            <a:xfrm flipH="1" flipV="1">
              <a:off x="1531037" y="4947780"/>
              <a:ext cx="397872" cy="4503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92722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Agricultural and Economic Consequences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55909" y="1831975"/>
            <a:ext cx="8452724" cy="1275292"/>
          </a:xfrm>
        </p:spPr>
        <p:txBody>
          <a:bodyPr>
            <a:normAutofit/>
          </a:bodyPr>
          <a:lstStyle/>
          <a:p>
            <a:pPr marL="0" indent="0" algn="ctr">
              <a:spcAft>
                <a:spcPts val="0"/>
              </a:spcAft>
              <a:buSzPct val="75000"/>
              <a:buNone/>
            </a:pPr>
            <a:r>
              <a:rPr lang="en-US" sz="2400" spc="-30" dirty="0">
                <a:solidFill>
                  <a:schemeClr val="tx2"/>
                </a:solidFill>
              </a:rPr>
              <a:t>Greater water variability leads to crop reductions and devaluation; agricultural losses; dairy losses; population migration; </a:t>
            </a:r>
            <a:br>
              <a:rPr lang="en-US" sz="2400" spc="-30" dirty="0">
                <a:solidFill>
                  <a:schemeClr val="tx2"/>
                </a:solidFill>
              </a:rPr>
            </a:br>
            <a:r>
              <a:rPr lang="en-US" sz="2400" spc="-30" dirty="0">
                <a:solidFill>
                  <a:schemeClr val="tx2"/>
                </a:solidFill>
              </a:rPr>
              <a:t>and property value, income, and revenue losses</a:t>
            </a: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18</a:t>
            </a:fld>
            <a:endParaRPr lang="en-US">
              <a:solidFill>
                <a:prstClr val="black">
                  <a:tint val="75000"/>
                </a:prstClr>
              </a:solidFill>
              <a:latin typeface="Calibri" panose="020F0502020204030204"/>
              <a:cs typeface="+mn-cs"/>
            </a:endParaRPr>
          </a:p>
        </p:txBody>
      </p:sp>
      <p:pic>
        <p:nvPicPr>
          <p:cNvPr id="5" name="Picture 4">
            <a:extLst>
              <a:ext uri="{FF2B5EF4-FFF2-40B4-BE49-F238E27FC236}">
                <a16:creationId xmlns:a16="http://schemas.microsoft.com/office/drawing/2014/main" id="{EBA6EA02-A770-B742-BADD-FBC46D302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275" y="3160336"/>
            <a:ext cx="4748958" cy="2749397"/>
          </a:xfrm>
          <a:prstGeom prst="rect">
            <a:avLst/>
          </a:prstGeom>
        </p:spPr>
      </p:pic>
    </p:spTree>
    <p:extLst>
      <p:ext uri="{BB962C8B-B14F-4D97-AF65-F5344CB8AC3E}">
        <p14:creationId xmlns:p14="http://schemas.microsoft.com/office/powerpoint/2010/main" val="317284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Losses in Crop Valuation</a:t>
            </a:r>
          </a:p>
        </p:txBody>
      </p:sp>
      <p:sp>
        <p:nvSpPr>
          <p:cNvPr id="5" name="Slide Number Placeholder 4">
            <a:extLst>
              <a:ext uri="{FF2B5EF4-FFF2-40B4-BE49-F238E27FC236}">
                <a16:creationId xmlns:a16="http://schemas.microsoft.com/office/drawing/2014/main" id="{B70C1D84-71C8-46FB-A095-D3FD7B1FE73C}"/>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19</a:t>
            </a:fld>
            <a:endParaRPr lang="en-US">
              <a:solidFill>
                <a:prstClr val="black">
                  <a:tint val="75000"/>
                </a:prstClr>
              </a:solidFill>
              <a:latin typeface="Calibri" panose="020F0502020204030204"/>
              <a:cs typeface="+mn-cs"/>
            </a:endParaRPr>
          </a:p>
        </p:txBody>
      </p:sp>
      <p:sp>
        <p:nvSpPr>
          <p:cNvPr id="9" name="TextBox 8">
            <a:extLst>
              <a:ext uri="{FF2B5EF4-FFF2-40B4-BE49-F238E27FC236}">
                <a16:creationId xmlns:a16="http://schemas.microsoft.com/office/drawing/2014/main" id="{56DC1D62-3616-3743-AD56-E0E87D5C8D03}"/>
              </a:ext>
            </a:extLst>
          </p:cNvPr>
          <p:cNvSpPr txBox="1"/>
          <p:nvPr/>
        </p:nvSpPr>
        <p:spPr>
          <a:xfrm>
            <a:off x="108124" y="1034143"/>
            <a:ext cx="8927751" cy="1708160"/>
          </a:xfrm>
          <a:prstGeom prst="rect">
            <a:avLst/>
          </a:prstGeom>
          <a:noFill/>
        </p:spPr>
        <p:txBody>
          <a:bodyPr wrap="square" rtlCol="0">
            <a:spAutoFit/>
          </a:bodyPr>
          <a:lstStyle/>
          <a:p>
            <a:pPr marL="111125" indent="-111125">
              <a:spcAft>
                <a:spcPts val="600"/>
              </a:spcAft>
              <a:buFont typeface="Arial" panose="020B0604020202020204" pitchFamily="34" charset="0"/>
              <a:buChar char="•"/>
            </a:pPr>
            <a:r>
              <a:rPr lang="en-US" sz="2000" spc="-30" dirty="0">
                <a:solidFill>
                  <a:schemeClr val="accent1">
                    <a:lumMod val="75000"/>
                  </a:schemeClr>
                </a:solidFill>
                <a:latin typeface="+mj-lt"/>
              </a:rPr>
              <a:t>Greatest damages to crops occur during multiyear droughts, </a:t>
            </a:r>
            <a:r>
              <a:rPr lang="en-US" sz="2000" b="1" spc="-30" dirty="0">
                <a:solidFill>
                  <a:schemeClr val="accent1">
                    <a:lumMod val="75000"/>
                  </a:schemeClr>
                </a:solidFill>
                <a:latin typeface="+mj-lt"/>
              </a:rPr>
              <a:t>after</a:t>
            </a:r>
            <a:r>
              <a:rPr lang="en-US" sz="2000" i="1" spc="-30" dirty="0">
                <a:solidFill>
                  <a:schemeClr val="accent1">
                    <a:lumMod val="75000"/>
                  </a:schemeClr>
                </a:solidFill>
                <a:latin typeface="+mj-lt"/>
              </a:rPr>
              <a:t> </a:t>
            </a:r>
            <a:r>
              <a:rPr lang="en-US" sz="2000" spc="-30" dirty="0">
                <a:solidFill>
                  <a:schemeClr val="accent1">
                    <a:lumMod val="75000"/>
                  </a:schemeClr>
                </a:solidFill>
                <a:latin typeface="+mj-lt"/>
              </a:rPr>
              <a:t>the first year of drought. Under the proposals, Don Pedro would typically have enough water reserves to reach current levels of water deliveries during a single drought year </a:t>
            </a:r>
            <a:r>
              <a:rPr lang="en-US" sz="2000" b="1" spc="-30" dirty="0">
                <a:solidFill>
                  <a:schemeClr val="accent1">
                    <a:lumMod val="75000"/>
                  </a:schemeClr>
                </a:solidFill>
                <a:latin typeface="+mj-lt"/>
              </a:rPr>
              <a:t>only</a:t>
            </a:r>
          </a:p>
          <a:p>
            <a:pPr marL="111125" indent="-111125">
              <a:buFont typeface="Arial" panose="020B0604020202020204" pitchFamily="34" charset="0"/>
              <a:buChar char="•"/>
            </a:pPr>
            <a:r>
              <a:rPr lang="en-US" sz="2000" spc="-30" dirty="0">
                <a:solidFill>
                  <a:schemeClr val="accent1">
                    <a:lumMod val="75000"/>
                  </a:schemeClr>
                </a:solidFill>
                <a:latin typeface="+mj-lt"/>
              </a:rPr>
              <a:t>Agriculture is hardest hit in the most critically dry years (2014–2015). Ascend assumes </a:t>
            </a:r>
            <a:r>
              <a:rPr lang="en-US" sz="2000" spc="-30" dirty="0">
                <a:solidFill>
                  <a:schemeClr val="accent1">
                    <a:lumMod val="75000"/>
                  </a:schemeClr>
                </a:solidFill>
                <a:latin typeface="+mn-lt"/>
              </a:rPr>
              <a:t>increased groundwater use </a:t>
            </a:r>
            <a:r>
              <a:rPr lang="en-US" sz="2000" spc="-30" dirty="0">
                <a:solidFill>
                  <a:schemeClr val="accent1">
                    <a:lumMod val="75000"/>
                  </a:schemeClr>
                </a:solidFill>
                <a:latin typeface="+mj-lt"/>
              </a:rPr>
              <a:t>in the worst years: </a:t>
            </a:r>
            <a:r>
              <a:rPr lang="en-US" sz="2000" b="1" spc="-30" dirty="0">
                <a:solidFill>
                  <a:schemeClr val="accent1">
                    <a:lumMod val="75000"/>
                  </a:schemeClr>
                </a:solidFill>
                <a:latin typeface="+mj-lt"/>
              </a:rPr>
              <a:t>not </a:t>
            </a:r>
            <a:r>
              <a:rPr lang="en-US" sz="2000" spc="-30" dirty="0">
                <a:solidFill>
                  <a:schemeClr val="accent1">
                    <a:lumMod val="75000"/>
                  </a:schemeClr>
                </a:solidFill>
                <a:latin typeface="+mj-lt"/>
              </a:rPr>
              <a:t>a long-term solution</a:t>
            </a:r>
          </a:p>
        </p:txBody>
      </p:sp>
      <p:graphicFrame>
        <p:nvGraphicFramePr>
          <p:cNvPr id="10" name="Chart 9">
            <a:extLst>
              <a:ext uri="{FF2B5EF4-FFF2-40B4-BE49-F238E27FC236}">
                <a16:creationId xmlns:a16="http://schemas.microsoft.com/office/drawing/2014/main" id="{BBCDE80F-8A45-C64D-8169-B98D8D880B49}"/>
              </a:ext>
            </a:extLst>
          </p:cNvPr>
          <p:cNvGraphicFramePr>
            <a:graphicFrameLocks/>
          </p:cNvGraphicFramePr>
          <p:nvPr>
            <p:extLst>
              <p:ext uri="{D42A27DB-BD31-4B8C-83A1-F6EECF244321}">
                <p14:modId xmlns:p14="http://schemas.microsoft.com/office/powerpoint/2010/main" val="3858770901"/>
              </p:ext>
            </p:extLst>
          </p:nvPr>
        </p:nvGraphicFramePr>
        <p:xfrm>
          <a:off x="0" y="2744017"/>
          <a:ext cx="6705600" cy="399475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79C9BF35-FE07-4913-8D0D-F0F691411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825" y="2932112"/>
            <a:ext cx="2237113" cy="1212423"/>
          </a:xfrm>
          <a:prstGeom prst="rect">
            <a:avLst/>
          </a:prstGeom>
        </p:spPr>
      </p:pic>
      <p:pic>
        <p:nvPicPr>
          <p:cNvPr id="4" name="Picture 3">
            <a:extLst>
              <a:ext uri="{FF2B5EF4-FFF2-40B4-BE49-F238E27FC236}">
                <a16:creationId xmlns:a16="http://schemas.microsoft.com/office/drawing/2014/main" id="{0E1CF1D7-F94C-4B9C-BD19-321F64FF7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0583" y="4741393"/>
            <a:ext cx="2109017" cy="1400519"/>
          </a:xfrm>
          <a:prstGeom prst="rect">
            <a:avLst/>
          </a:prstGeom>
        </p:spPr>
      </p:pic>
    </p:spTree>
    <p:extLst>
      <p:ext uri="{BB962C8B-B14F-4D97-AF65-F5344CB8AC3E}">
        <p14:creationId xmlns:p14="http://schemas.microsoft.com/office/powerpoint/2010/main" val="247903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spc="-10" dirty="0">
                <a:latin typeface="+mn-lt"/>
              </a:rPr>
              <a:t>Fundamentally Flawed River Flow Requirement Proposals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9525" y="1671107"/>
            <a:ext cx="9144000" cy="4187825"/>
          </a:xfrm>
        </p:spPr>
        <p:txBody>
          <a:bodyPr>
            <a:normAutofit/>
          </a:bodyPr>
          <a:lstStyle/>
          <a:p>
            <a:pPr marL="0" indent="0" algn="ctr">
              <a:lnSpc>
                <a:spcPct val="90000"/>
              </a:lnSpc>
              <a:spcAft>
                <a:spcPts val="1500"/>
              </a:spcAft>
              <a:buNone/>
            </a:pPr>
            <a:r>
              <a:rPr lang="en-US" sz="2400" dirty="0">
                <a:solidFill>
                  <a:schemeClr val="tx2"/>
                </a:solidFill>
              </a:rPr>
              <a:t>Increased water diversions will adversely affect </a:t>
            </a:r>
            <a:br>
              <a:rPr lang="en-US" sz="2400" dirty="0">
                <a:solidFill>
                  <a:schemeClr val="tx2"/>
                </a:solidFill>
              </a:rPr>
            </a:br>
            <a:r>
              <a:rPr lang="en-US" sz="2400" dirty="0">
                <a:solidFill>
                  <a:schemeClr val="tx2"/>
                </a:solidFill>
              </a:rPr>
              <a:t>local communities, property values, </a:t>
            </a:r>
            <a:br>
              <a:rPr lang="en-US" sz="2400" dirty="0">
                <a:solidFill>
                  <a:schemeClr val="tx2"/>
                </a:solidFill>
              </a:rPr>
            </a:br>
            <a:r>
              <a:rPr lang="en-US" sz="2400" dirty="0">
                <a:solidFill>
                  <a:schemeClr val="tx2"/>
                </a:solidFill>
              </a:rPr>
              <a:t>revenues and taxes, local agriculture, </a:t>
            </a:r>
            <a:br>
              <a:rPr lang="en-US" sz="2400" dirty="0">
                <a:solidFill>
                  <a:schemeClr val="tx2"/>
                </a:solidFill>
              </a:rPr>
            </a:br>
            <a:r>
              <a:rPr lang="en-US" sz="2400" dirty="0">
                <a:solidFill>
                  <a:schemeClr val="tx2"/>
                </a:solidFill>
              </a:rPr>
              <a:t>and the statewide economy.</a:t>
            </a:r>
          </a:p>
          <a:p>
            <a:pPr marL="0" indent="0" algn="ctr">
              <a:lnSpc>
                <a:spcPct val="90000"/>
              </a:lnSpc>
              <a:spcAft>
                <a:spcPts val="1500"/>
              </a:spcAft>
              <a:buNone/>
            </a:pPr>
            <a:r>
              <a:rPr lang="en-US" sz="2400" dirty="0">
                <a:solidFill>
                  <a:schemeClr val="tx2"/>
                </a:solidFill>
              </a:rPr>
              <a:t>As a result, </a:t>
            </a:r>
            <a:br>
              <a:rPr lang="en-US" sz="2400" dirty="0">
                <a:solidFill>
                  <a:schemeClr val="tx2"/>
                </a:solidFill>
              </a:rPr>
            </a:br>
            <a:r>
              <a:rPr lang="en-US" sz="2400" dirty="0">
                <a:solidFill>
                  <a:schemeClr val="tx2"/>
                </a:solidFill>
              </a:rPr>
              <a:t>the three river </a:t>
            </a:r>
            <a:r>
              <a:rPr lang="en-US" sz="2400">
                <a:solidFill>
                  <a:schemeClr val="tx2"/>
                </a:solidFill>
              </a:rPr>
              <a:t>flow requirements </a:t>
            </a:r>
            <a:r>
              <a:rPr lang="en-US" sz="2400" dirty="0">
                <a:solidFill>
                  <a:schemeClr val="tx2"/>
                </a:solidFill>
              </a:rPr>
              <a:t>proposals</a:t>
            </a:r>
            <a:br>
              <a:rPr lang="en-US" sz="2400" dirty="0">
                <a:solidFill>
                  <a:schemeClr val="tx2"/>
                </a:solidFill>
              </a:rPr>
            </a:br>
            <a:r>
              <a:rPr lang="en-US" sz="2400" dirty="0">
                <a:solidFill>
                  <a:schemeClr val="tx2"/>
                </a:solidFill>
              </a:rPr>
              <a:t>(NMFS, USFWS, and CDFW—all fundamentally flawed) </a:t>
            </a:r>
            <a:br>
              <a:rPr lang="en-US" sz="2400" dirty="0">
                <a:solidFill>
                  <a:schemeClr val="tx2"/>
                </a:solidFill>
              </a:rPr>
            </a:br>
            <a:r>
              <a:rPr lang="en-US" sz="2400" dirty="0">
                <a:solidFill>
                  <a:schemeClr val="tx2"/>
                </a:solidFill>
              </a:rPr>
              <a:t>must not be implemented.</a:t>
            </a:r>
          </a:p>
          <a:p>
            <a:pPr marL="0" indent="0" algn="ctr">
              <a:lnSpc>
                <a:spcPct val="90000"/>
              </a:lnSpc>
              <a:spcAft>
                <a:spcPts val="1500"/>
              </a:spcAft>
              <a:buNone/>
            </a:pPr>
            <a:r>
              <a:rPr lang="en-US" sz="2400" dirty="0">
                <a:solidFill>
                  <a:schemeClr val="tx2"/>
                </a:solidFill>
              </a:rPr>
              <a:t>Farmers deserve—and must have—water rights!</a:t>
            </a: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46263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Changing Crop Acreage (1 of 2)</a:t>
            </a:r>
          </a:p>
        </p:txBody>
      </p:sp>
      <p:graphicFrame>
        <p:nvGraphicFramePr>
          <p:cNvPr id="9" name="Chart 8"/>
          <p:cNvGraphicFramePr>
            <a:graphicFrameLocks/>
          </p:cNvGraphicFramePr>
          <p:nvPr>
            <p:extLst/>
          </p:nvPr>
        </p:nvGraphicFramePr>
        <p:xfrm>
          <a:off x="0" y="1138889"/>
          <a:ext cx="4572000" cy="221376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E71CCB6D-C152-4BDB-A617-DCE32856668D}"/>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20</a:t>
            </a:fld>
            <a:endParaRPr lang="en-US">
              <a:solidFill>
                <a:prstClr val="black">
                  <a:tint val="75000"/>
                </a:prstClr>
              </a:solidFill>
              <a:latin typeface="Calibri" panose="020F0502020204030204"/>
              <a:cs typeface="+mn-cs"/>
            </a:endParaRPr>
          </a:p>
        </p:txBody>
      </p:sp>
      <p:graphicFrame>
        <p:nvGraphicFramePr>
          <p:cNvPr id="12" name="Chart 11"/>
          <p:cNvGraphicFramePr>
            <a:graphicFrameLocks/>
          </p:cNvGraphicFramePr>
          <p:nvPr>
            <p:extLst/>
          </p:nvPr>
        </p:nvGraphicFramePr>
        <p:xfrm>
          <a:off x="4495800" y="1138889"/>
          <a:ext cx="4476749" cy="2213405"/>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a:extLst>
              <a:ext uri="{FF2B5EF4-FFF2-40B4-BE49-F238E27FC236}">
                <a16:creationId xmlns:a16="http://schemas.microsoft.com/office/drawing/2014/main" id="{8FD43626-E01A-7941-B5B8-53B33BFEE1DB}"/>
              </a:ext>
            </a:extLst>
          </p:cNvPr>
          <p:cNvPicPr>
            <a:picLocks noChangeAspect="1"/>
          </p:cNvPicPr>
          <p:nvPr/>
        </p:nvPicPr>
        <p:blipFill>
          <a:blip r:embed="rId5"/>
          <a:stretch>
            <a:fillRect/>
          </a:stretch>
        </p:blipFill>
        <p:spPr>
          <a:xfrm>
            <a:off x="595312" y="5018088"/>
            <a:ext cx="7800975" cy="1076325"/>
          </a:xfrm>
          <a:prstGeom prst="rect">
            <a:avLst/>
          </a:prstGeom>
        </p:spPr>
      </p:pic>
    </p:spTree>
    <p:extLst>
      <p:ext uri="{BB962C8B-B14F-4D97-AF65-F5344CB8AC3E}">
        <p14:creationId xmlns:p14="http://schemas.microsoft.com/office/powerpoint/2010/main" val="909260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Changing Crop Acreage (2 of 2)</a:t>
            </a:r>
          </a:p>
        </p:txBody>
      </p:sp>
      <p:sp>
        <p:nvSpPr>
          <p:cNvPr id="4" name="Slide Number Placeholder 3">
            <a:extLst>
              <a:ext uri="{FF2B5EF4-FFF2-40B4-BE49-F238E27FC236}">
                <a16:creationId xmlns:a16="http://schemas.microsoft.com/office/drawing/2014/main" id="{E71CCB6D-C152-4BDB-A617-DCE32856668D}"/>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21</a:t>
            </a:fld>
            <a:endParaRPr lang="en-US">
              <a:solidFill>
                <a:prstClr val="black">
                  <a:tint val="75000"/>
                </a:prstClr>
              </a:solidFill>
              <a:latin typeface="Calibri" panose="020F0502020204030204"/>
              <a:cs typeface="+mn-cs"/>
            </a:endParaRPr>
          </a:p>
        </p:txBody>
      </p:sp>
      <p:graphicFrame>
        <p:nvGraphicFramePr>
          <p:cNvPr id="11" name="Chart 10"/>
          <p:cNvGraphicFramePr>
            <a:graphicFrameLocks/>
          </p:cNvGraphicFramePr>
          <p:nvPr>
            <p:extLst>
              <p:ext uri="{D42A27DB-BD31-4B8C-83A1-F6EECF244321}">
                <p14:modId xmlns:p14="http://schemas.microsoft.com/office/powerpoint/2010/main" val="3275751320"/>
              </p:ext>
            </p:extLst>
          </p:nvPr>
        </p:nvGraphicFramePr>
        <p:xfrm>
          <a:off x="3736975" y="3101485"/>
          <a:ext cx="4476749" cy="20874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1122201937"/>
              </p:ext>
            </p:extLst>
          </p:nvPr>
        </p:nvGraphicFramePr>
        <p:xfrm>
          <a:off x="3689350" y="1073153"/>
          <a:ext cx="4572000" cy="205165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ECAD04AA-69E4-3D41-8CB7-54783F0F18AA}"/>
              </a:ext>
            </a:extLst>
          </p:cNvPr>
          <p:cNvSpPr txBox="1"/>
          <p:nvPr/>
        </p:nvSpPr>
        <p:spPr>
          <a:xfrm>
            <a:off x="425450" y="2216154"/>
            <a:ext cx="2891210" cy="2554545"/>
          </a:xfrm>
          <a:prstGeom prst="rect">
            <a:avLst/>
          </a:prstGeom>
          <a:noFill/>
          <a:ln>
            <a:solidFill>
              <a:schemeClr val="bg1"/>
            </a:solidFill>
          </a:ln>
        </p:spPr>
        <p:txBody>
          <a:bodyPr wrap="square" rtlCol="0">
            <a:spAutoFit/>
          </a:bodyPr>
          <a:lstStyle/>
          <a:p>
            <a:pPr marL="111125" indent="-111125">
              <a:buFont typeface="Arial" panose="020B0604020202020204" pitchFamily="34" charset="0"/>
              <a:buChar char="•"/>
            </a:pPr>
            <a:r>
              <a:rPr lang="en-US" sz="2000" b="1" dirty="0">
                <a:solidFill>
                  <a:srgbClr val="C00000"/>
                </a:solidFill>
                <a:latin typeface="+mn-lt"/>
              </a:rPr>
              <a:t>Irreversible damage to permanent crops due to heavy flow restrictions</a:t>
            </a:r>
          </a:p>
          <a:p>
            <a:pPr marL="111125" indent="-111125">
              <a:buFont typeface="Arial" panose="020B0604020202020204" pitchFamily="34" charset="0"/>
              <a:buChar char="•"/>
            </a:pPr>
            <a:endParaRPr lang="en-US" sz="2000" b="1" dirty="0">
              <a:solidFill>
                <a:srgbClr val="C00000"/>
              </a:solidFill>
              <a:latin typeface="+mn-lt"/>
            </a:endParaRPr>
          </a:p>
          <a:p>
            <a:pPr marL="111125" indent="-111125">
              <a:buFont typeface="Arial" panose="020B0604020202020204" pitchFamily="34" charset="0"/>
              <a:buChar char="•"/>
            </a:pPr>
            <a:endParaRPr lang="en-US" sz="2000" b="1" dirty="0">
              <a:solidFill>
                <a:srgbClr val="C00000"/>
              </a:solidFill>
              <a:latin typeface="+mn-lt"/>
            </a:endParaRPr>
          </a:p>
          <a:p>
            <a:pPr marL="111125" indent="-111125">
              <a:buFont typeface="Arial" panose="020B0604020202020204" pitchFamily="34" charset="0"/>
              <a:buChar char="•"/>
            </a:pPr>
            <a:r>
              <a:rPr lang="en-US" sz="2000" b="1" dirty="0">
                <a:solidFill>
                  <a:srgbClr val="C00000"/>
                </a:solidFill>
                <a:latin typeface="+mn-lt"/>
              </a:rPr>
              <a:t>Almond and Walnut crops never fully recover from damages</a:t>
            </a:r>
          </a:p>
        </p:txBody>
      </p:sp>
      <p:cxnSp>
        <p:nvCxnSpPr>
          <p:cNvPr id="21" name="Straight Arrow Connector 20">
            <a:extLst>
              <a:ext uri="{FF2B5EF4-FFF2-40B4-BE49-F238E27FC236}">
                <a16:creationId xmlns:a16="http://schemas.microsoft.com/office/drawing/2014/main" id="{F4834E75-D7BC-784D-9FF7-F20895AF6EA6}"/>
              </a:ext>
            </a:extLst>
          </p:cNvPr>
          <p:cNvCxnSpPr>
            <a:cxnSpLocks/>
          </p:cNvCxnSpPr>
          <p:nvPr/>
        </p:nvCxnSpPr>
        <p:spPr>
          <a:xfrm>
            <a:off x="3332564" y="2344744"/>
            <a:ext cx="2026836" cy="120657"/>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F4834E75-D7BC-784D-9FF7-F20895AF6EA6}"/>
              </a:ext>
            </a:extLst>
          </p:cNvPr>
          <p:cNvCxnSpPr>
            <a:cxnSpLocks/>
          </p:cNvCxnSpPr>
          <p:nvPr/>
        </p:nvCxnSpPr>
        <p:spPr>
          <a:xfrm flipV="1">
            <a:off x="3327400" y="2216154"/>
            <a:ext cx="1806575" cy="129113"/>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8FD43626-E01A-7941-B5B8-53B33BFEE1DB}"/>
              </a:ext>
            </a:extLst>
          </p:cNvPr>
          <p:cNvPicPr>
            <a:picLocks noChangeAspect="1"/>
          </p:cNvPicPr>
          <p:nvPr/>
        </p:nvPicPr>
        <p:blipFill>
          <a:blip r:embed="rId5"/>
          <a:stretch>
            <a:fillRect/>
          </a:stretch>
        </p:blipFill>
        <p:spPr>
          <a:xfrm>
            <a:off x="1000125" y="5188940"/>
            <a:ext cx="7800975" cy="1076325"/>
          </a:xfrm>
          <a:prstGeom prst="rect">
            <a:avLst/>
          </a:prstGeom>
        </p:spPr>
      </p:pic>
      <p:cxnSp>
        <p:nvCxnSpPr>
          <p:cNvPr id="23" name="Straight Arrow Connector 22">
            <a:extLst>
              <a:ext uri="{FF2B5EF4-FFF2-40B4-BE49-F238E27FC236}">
                <a16:creationId xmlns:a16="http://schemas.microsoft.com/office/drawing/2014/main" id="{F1CF1C76-95D1-0245-BB8F-9EFA670CE7BE}"/>
              </a:ext>
            </a:extLst>
          </p:cNvPr>
          <p:cNvCxnSpPr>
            <a:cxnSpLocks/>
          </p:cNvCxnSpPr>
          <p:nvPr/>
        </p:nvCxnSpPr>
        <p:spPr>
          <a:xfrm>
            <a:off x="3387132" y="4457016"/>
            <a:ext cx="2026836" cy="120657"/>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6E085998-53D6-7745-B2B9-840C23A6B22D}"/>
              </a:ext>
            </a:extLst>
          </p:cNvPr>
          <p:cNvCxnSpPr>
            <a:cxnSpLocks/>
          </p:cNvCxnSpPr>
          <p:nvPr/>
        </p:nvCxnSpPr>
        <p:spPr>
          <a:xfrm flipV="1">
            <a:off x="3381968" y="4328426"/>
            <a:ext cx="1806575" cy="129113"/>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8565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76" y="0"/>
            <a:ext cx="8797124" cy="1143000"/>
          </a:xfrm>
        </p:spPr>
        <p:txBody>
          <a:bodyPr>
            <a:normAutofit/>
          </a:bodyPr>
          <a:lstStyle/>
          <a:p>
            <a:r>
              <a:rPr lang="en-US" sz="2700" dirty="0">
                <a:latin typeface="+mn-lt"/>
              </a:rPr>
              <a:t>Irreversible Losses in Agricultural Value from Damaged Trees</a:t>
            </a:r>
          </a:p>
        </p:txBody>
      </p:sp>
      <p:sp>
        <p:nvSpPr>
          <p:cNvPr id="13" name="TextBox 12">
            <a:extLst>
              <a:ext uri="{FF2B5EF4-FFF2-40B4-BE49-F238E27FC236}">
                <a16:creationId xmlns:a16="http://schemas.microsoft.com/office/drawing/2014/main" id="{ECAD04AA-69E4-3D41-8CB7-54783F0F18AA}"/>
              </a:ext>
            </a:extLst>
          </p:cNvPr>
          <p:cNvSpPr txBox="1"/>
          <p:nvPr/>
        </p:nvSpPr>
        <p:spPr>
          <a:xfrm>
            <a:off x="5257800" y="3664929"/>
            <a:ext cx="3674277" cy="2939266"/>
          </a:xfrm>
          <a:prstGeom prst="rect">
            <a:avLst/>
          </a:prstGeom>
          <a:noFill/>
        </p:spPr>
        <p:txBody>
          <a:bodyPr wrap="square" rtlCol="0">
            <a:spAutoFit/>
          </a:bodyPr>
          <a:lstStyle/>
          <a:p>
            <a:pPr marL="111125" indent="-111125">
              <a:spcAft>
                <a:spcPts val="600"/>
              </a:spcAft>
              <a:buFont typeface="Arial" panose="020B0604020202020204" pitchFamily="34" charset="0"/>
              <a:buChar char="•"/>
            </a:pPr>
            <a:r>
              <a:rPr lang="en-US" sz="1800" spc="-30" dirty="0">
                <a:solidFill>
                  <a:schemeClr val="accent1">
                    <a:lumMod val="75000"/>
                  </a:schemeClr>
                </a:solidFill>
                <a:latin typeface="+mn-lt"/>
              </a:rPr>
              <a:t>Even in periods with little to no reductions in water deliveries relative to baseline, TID continues to </a:t>
            </a:r>
            <a:r>
              <a:rPr lang="en-US" sz="1800" b="1" spc="-30" dirty="0">
                <a:solidFill>
                  <a:schemeClr val="accent1">
                    <a:lumMod val="75000"/>
                  </a:schemeClr>
                </a:solidFill>
                <a:latin typeface="+mn-lt"/>
              </a:rPr>
              <a:t>lose</a:t>
            </a:r>
            <a:r>
              <a:rPr lang="en-US" sz="1800" spc="-30" dirty="0">
                <a:solidFill>
                  <a:schemeClr val="accent1">
                    <a:lumMod val="75000"/>
                  </a:schemeClr>
                </a:solidFill>
                <a:latin typeface="+mn-lt"/>
              </a:rPr>
              <a:t> agricultural output due to the residual losses of almond trees during </a:t>
            </a:r>
            <a:r>
              <a:rPr lang="en-US" sz="1800" b="1" spc="-30" dirty="0">
                <a:solidFill>
                  <a:schemeClr val="accent1">
                    <a:lumMod val="75000"/>
                  </a:schemeClr>
                </a:solidFill>
                <a:latin typeface="+mn-lt"/>
              </a:rPr>
              <a:t>past drought years</a:t>
            </a:r>
          </a:p>
          <a:p>
            <a:pPr marL="111125" indent="-111125">
              <a:buFont typeface="Arial" panose="020B0604020202020204" pitchFamily="34" charset="0"/>
              <a:buChar char="•"/>
            </a:pPr>
            <a:r>
              <a:rPr lang="en-US" sz="1800" spc="-30" dirty="0">
                <a:solidFill>
                  <a:schemeClr val="accent1">
                    <a:lumMod val="75000"/>
                  </a:schemeClr>
                </a:solidFill>
                <a:latin typeface="+mn-lt"/>
              </a:rPr>
              <a:t>NPV of </a:t>
            </a:r>
            <a:r>
              <a:rPr lang="en-US" sz="1800" b="1" spc="-30" dirty="0">
                <a:solidFill>
                  <a:schemeClr val="accent1">
                    <a:lumMod val="75000"/>
                  </a:schemeClr>
                </a:solidFill>
                <a:latin typeface="+mn-lt"/>
              </a:rPr>
              <a:t>total losses </a:t>
            </a:r>
            <a:r>
              <a:rPr lang="en-US" sz="1800" spc="-30" dirty="0">
                <a:solidFill>
                  <a:schemeClr val="accent1">
                    <a:lumMod val="75000"/>
                  </a:schemeClr>
                </a:solidFill>
                <a:latin typeface="+mn-lt"/>
              </a:rPr>
              <a:t>from 2001–2015: </a:t>
            </a:r>
          </a:p>
          <a:p>
            <a:pPr marL="219456" lvl="1" indent="-109728">
              <a:buFont typeface="Wingdings" pitchFamily="2" charset="2"/>
              <a:buChar char="§"/>
            </a:pPr>
            <a:r>
              <a:rPr lang="en-US" sz="1800" spc="-30" dirty="0">
                <a:solidFill>
                  <a:schemeClr val="accent5">
                    <a:lumMod val="75000"/>
                  </a:schemeClr>
                </a:solidFill>
                <a:latin typeface="+mn-lt"/>
              </a:rPr>
              <a:t>NMFS = $239.2 MM</a:t>
            </a:r>
          </a:p>
          <a:p>
            <a:pPr marL="219456" lvl="1" indent="-109728">
              <a:buFont typeface="Wingdings" pitchFamily="2" charset="2"/>
              <a:buChar char="§"/>
            </a:pPr>
            <a:r>
              <a:rPr lang="en-US" sz="1800" spc="-30" dirty="0">
                <a:solidFill>
                  <a:srgbClr val="C00000"/>
                </a:solidFill>
                <a:latin typeface="+mn-lt"/>
              </a:rPr>
              <a:t>USFWS = $246 MM</a:t>
            </a:r>
          </a:p>
          <a:p>
            <a:pPr marL="219456" lvl="1" indent="-109728">
              <a:buFont typeface="Wingdings" pitchFamily="2" charset="2"/>
              <a:buChar char="§"/>
            </a:pPr>
            <a:r>
              <a:rPr lang="en-US" sz="1800" spc="-30" dirty="0">
                <a:solidFill>
                  <a:srgbClr val="FF9D00"/>
                </a:solidFill>
                <a:latin typeface="+mn-lt"/>
              </a:rPr>
              <a:t>CDFW = $111 MM</a:t>
            </a:r>
          </a:p>
        </p:txBody>
      </p:sp>
      <p:sp>
        <p:nvSpPr>
          <p:cNvPr id="4" name="Slide Number Placeholder 3">
            <a:extLst>
              <a:ext uri="{FF2B5EF4-FFF2-40B4-BE49-F238E27FC236}">
                <a16:creationId xmlns:a16="http://schemas.microsoft.com/office/drawing/2014/main" id="{3A3E63EC-CF34-4098-984C-D2F0BCCF17C5}"/>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22</a:t>
            </a:fld>
            <a:endParaRPr lang="en-US">
              <a:solidFill>
                <a:prstClr val="black">
                  <a:tint val="75000"/>
                </a:prstClr>
              </a:solidFill>
              <a:latin typeface="Calibri" panose="020F0502020204030204"/>
              <a:cs typeface="+mn-cs"/>
            </a:endParaRPr>
          </a:p>
        </p:txBody>
      </p:sp>
      <p:graphicFrame>
        <p:nvGraphicFramePr>
          <p:cNvPr id="15" name="Chart 14">
            <a:extLst>
              <a:ext uri="{FF2B5EF4-FFF2-40B4-BE49-F238E27FC236}">
                <a16:creationId xmlns:a16="http://schemas.microsoft.com/office/drawing/2014/main" id="{2F53586B-0648-8242-9BE1-4D1BFCDA3AF8}"/>
              </a:ext>
            </a:extLst>
          </p:cNvPr>
          <p:cNvGraphicFramePr>
            <a:graphicFrameLocks/>
          </p:cNvGraphicFramePr>
          <p:nvPr>
            <p:extLst>
              <p:ext uri="{D42A27DB-BD31-4B8C-83A1-F6EECF244321}">
                <p14:modId xmlns:p14="http://schemas.microsoft.com/office/powerpoint/2010/main" val="4022715172"/>
              </p:ext>
            </p:extLst>
          </p:nvPr>
        </p:nvGraphicFramePr>
        <p:xfrm>
          <a:off x="280638" y="1109880"/>
          <a:ext cx="8585200" cy="2555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406369483"/>
              </p:ext>
            </p:extLst>
          </p:nvPr>
        </p:nvGraphicFramePr>
        <p:xfrm>
          <a:off x="214399" y="3635542"/>
          <a:ext cx="5529612" cy="2765091"/>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a:extLst>
              <a:ext uri="{FF2B5EF4-FFF2-40B4-BE49-F238E27FC236}">
                <a16:creationId xmlns:a16="http://schemas.microsoft.com/office/drawing/2014/main" id="{52C75D0E-61BF-B644-8702-81B82F83AA5A}"/>
              </a:ext>
            </a:extLst>
          </p:cNvPr>
          <p:cNvCxnSpPr>
            <a:cxnSpLocks/>
          </p:cNvCxnSpPr>
          <p:nvPr/>
        </p:nvCxnSpPr>
        <p:spPr>
          <a:xfrm flipH="1" flipV="1">
            <a:off x="6943725" y="2802467"/>
            <a:ext cx="600075" cy="9186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F4834E75-D7BC-784D-9FF7-F20895AF6EA6}"/>
              </a:ext>
            </a:extLst>
          </p:cNvPr>
          <p:cNvCxnSpPr>
            <a:cxnSpLocks/>
          </p:cNvCxnSpPr>
          <p:nvPr/>
        </p:nvCxnSpPr>
        <p:spPr>
          <a:xfrm flipH="1" flipV="1">
            <a:off x="4097867" y="2932113"/>
            <a:ext cx="1159934" cy="8609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6190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Dairy Industry Effects</a:t>
            </a:r>
          </a:p>
        </p:txBody>
      </p:sp>
      <p:sp>
        <p:nvSpPr>
          <p:cNvPr id="3" name="Slide Number Placeholder 2"/>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23</a:t>
            </a:fld>
            <a:endParaRPr lang="en-US">
              <a:solidFill>
                <a:prstClr val="black">
                  <a:tint val="75000"/>
                </a:prstClr>
              </a:solidFill>
              <a:latin typeface="Calibri" panose="020F0502020204030204"/>
              <a:cs typeface="+mn-cs"/>
            </a:endParaRPr>
          </a:p>
        </p:txBody>
      </p:sp>
      <p:sp>
        <p:nvSpPr>
          <p:cNvPr id="4" name="Content Placeholder 3"/>
          <p:cNvSpPr>
            <a:spLocks noGrp="1"/>
          </p:cNvSpPr>
          <p:nvPr>
            <p:ph sz="quarter" idx="12"/>
          </p:nvPr>
        </p:nvSpPr>
        <p:spPr>
          <a:xfrm>
            <a:off x="346876" y="1143000"/>
            <a:ext cx="8452724" cy="2171699"/>
          </a:xfrm>
        </p:spPr>
        <p:txBody>
          <a:bodyPr>
            <a:normAutofit/>
          </a:bodyPr>
          <a:lstStyle/>
          <a:p>
            <a:pPr marL="109728" indent="-109728">
              <a:spcAft>
                <a:spcPts val="300"/>
              </a:spcAft>
              <a:buFont typeface="Arial" panose="020B0604020202020204" pitchFamily="34" charset="0"/>
              <a:buChar char="•"/>
            </a:pPr>
            <a:r>
              <a:rPr lang="en-US" sz="2000" dirty="0">
                <a:solidFill>
                  <a:schemeClr val="accent1">
                    <a:lumMod val="75000"/>
                  </a:schemeClr>
                </a:solidFill>
              </a:rPr>
              <a:t>Beef processing and milk processing are water intensive processes</a:t>
            </a:r>
          </a:p>
          <a:p>
            <a:pPr marL="109728" indent="-109728">
              <a:spcAft>
                <a:spcPts val="300"/>
              </a:spcAft>
              <a:buFont typeface="Arial" panose="020B0604020202020204" pitchFamily="34" charset="0"/>
              <a:buChar char="•"/>
            </a:pPr>
            <a:r>
              <a:rPr lang="en-US" sz="2000" dirty="0">
                <a:solidFill>
                  <a:schemeClr val="accent1">
                    <a:lumMod val="75000"/>
                  </a:schemeClr>
                </a:solidFill>
              </a:rPr>
              <a:t>Water reduction across different flow scenarios will cause semi-permanent migration of dairy industry from Turlock to other areas</a:t>
            </a:r>
          </a:p>
          <a:p>
            <a:pPr marL="109728" indent="-109728">
              <a:spcAft>
                <a:spcPts val="300"/>
              </a:spcAft>
              <a:buFont typeface="Arial" panose="020B0604020202020204" pitchFamily="34" charset="0"/>
              <a:buChar char="•"/>
            </a:pPr>
            <a:r>
              <a:rPr lang="en-US" sz="2000" dirty="0">
                <a:solidFill>
                  <a:schemeClr val="accent1">
                    <a:lumMod val="75000"/>
                  </a:schemeClr>
                </a:solidFill>
              </a:rPr>
              <a:t>Water requirement for dairy industry:</a:t>
            </a:r>
          </a:p>
          <a:p>
            <a:pPr marL="219456" lvl="4" indent="-109728">
              <a:spcAft>
                <a:spcPts val="300"/>
              </a:spcAft>
              <a:buFont typeface="Wingdings" pitchFamily="2" charset="2"/>
              <a:buChar char="§"/>
            </a:pPr>
            <a:r>
              <a:rPr lang="en-US" sz="2000" dirty="0">
                <a:solidFill>
                  <a:schemeClr val="accent1">
                    <a:lumMod val="75000"/>
                  </a:schemeClr>
                </a:solidFill>
              </a:rPr>
              <a:t>Milking cows - 115 L/day per cow</a:t>
            </a:r>
          </a:p>
          <a:p>
            <a:pPr marL="219456" lvl="4" indent="-109728">
              <a:spcAft>
                <a:spcPts val="300"/>
              </a:spcAft>
              <a:buFont typeface="Wingdings" pitchFamily="2" charset="2"/>
              <a:buChar char="§"/>
            </a:pPr>
            <a:r>
              <a:rPr lang="en-US" sz="2000" dirty="0">
                <a:solidFill>
                  <a:schemeClr val="accent1">
                    <a:lumMod val="75000"/>
                  </a:schemeClr>
                </a:solidFill>
              </a:rPr>
              <a:t>Feedlot beef cattle – 41 L/day per cow</a:t>
            </a:r>
          </a:p>
        </p:txBody>
      </p:sp>
      <p:sp>
        <p:nvSpPr>
          <p:cNvPr id="7" name="Content Placeholder 3">
            <a:extLst>
              <a:ext uri="{FF2B5EF4-FFF2-40B4-BE49-F238E27FC236}">
                <a16:creationId xmlns:a16="http://schemas.microsoft.com/office/drawing/2014/main" id="{D9AEFF3B-CC79-6A46-A5AA-2CD413CBC12A}"/>
              </a:ext>
            </a:extLst>
          </p:cNvPr>
          <p:cNvSpPr txBox="1">
            <a:spLocks/>
          </p:cNvSpPr>
          <p:nvPr/>
        </p:nvSpPr>
        <p:spPr>
          <a:xfrm>
            <a:off x="6859500" y="3545536"/>
            <a:ext cx="2284500" cy="912163"/>
          </a:xfrm>
          <a:prstGeom prst="rect">
            <a:avLst/>
          </a:prstGeom>
        </p:spPr>
        <p:txBody>
          <a:bodyPr vert="horz" lIns="0" tIns="0" rIns="0" bIns="0" rtlCol="0">
            <a:norm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marL="0" indent="0" fontAlgn="auto">
              <a:buFont typeface="Helvetica" pitchFamily="2" charset="0"/>
              <a:buNone/>
            </a:pPr>
            <a:r>
              <a:rPr lang="en-US" sz="1800" dirty="0">
                <a:solidFill>
                  <a:schemeClr val="accent1">
                    <a:lumMod val="75000"/>
                  </a:schemeClr>
                </a:solidFill>
              </a:rPr>
              <a:t>High damages in Dry and Critically Dry years for dairy production</a:t>
            </a:r>
          </a:p>
        </p:txBody>
      </p:sp>
      <p:cxnSp>
        <p:nvCxnSpPr>
          <p:cNvPr id="9" name="Straight Arrow Connector 8"/>
          <p:cNvCxnSpPr/>
          <p:nvPr/>
        </p:nvCxnSpPr>
        <p:spPr>
          <a:xfrm flipH="1">
            <a:off x="6096000" y="3962400"/>
            <a:ext cx="736600" cy="736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4344150" y="3962400"/>
            <a:ext cx="2488450" cy="15058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12" name="Chart 11"/>
          <p:cNvGraphicFramePr>
            <a:graphicFrameLocks/>
          </p:cNvGraphicFramePr>
          <p:nvPr>
            <p:extLst>
              <p:ext uri="{D42A27DB-BD31-4B8C-83A1-F6EECF244321}">
                <p14:modId xmlns:p14="http://schemas.microsoft.com/office/powerpoint/2010/main" val="594261132"/>
              </p:ext>
            </p:extLst>
          </p:nvPr>
        </p:nvGraphicFramePr>
        <p:xfrm>
          <a:off x="457200" y="3073401"/>
          <a:ext cx="7289800" cy="37846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12851A92-69C3-4892-883A-7687BEE5F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509" y="1825627"/>
            <a:ext cx="2239991" cy="1349371"/>
          </a:xfrm>
          <a:prstGeom prst="rect">
            <a:avLst/>
          </a:prstGeom>
        </p:spPr>
      </p:pic>
      <p:pic>
        <p:nvPicPr>
          <p:cNvPr id="11" name="Picture 10">
            <a:extLst>
              <a:ext uri="{FF2B5EF4-FFF2-40B4-BE49-F238E27FC236}">
                <a16:creationId xmlns:a16="http://schemas.microsoft.com/office/drawing/2014/main" id="{B4A23869-2058-427E-849A-4F13C1EDC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6994" y="1825628"/>
            <a:ext cx="2069035" cy="1349371"/>
          </a:xfrm>
          <a:prstGeom prst="rect">
            <a:avLst/>
          </a:prstGeom>
        </p:spPr>
      </p:pic>
    </p:spTree>
    <p:extLst>
      <p:ext uri="{BB962C8B-B14F-4D97-AF65-F5344CB8AC3E}">
        <p14:creationId xmlns:p14="http://schemas.microsoft.com/office/powerpoint/2010/main" val="547570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Population Migration</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6" y="1143000"/>
            <a:ext cx="8046237" cy="1380067"/>
          </a:xfrm>
        </p:spPr>
        <p:txBody>
          <a:bodyPr>
            <a:noAutofit/>
          </a:bodyPr>
          <a:lstStyle/>
          <a:p>
            <a:pPr marL="210312">
              <a:spcAft>
                <a:spcPts val="600"/>
              </a:spcAft>
              <a:buFont typeface="Arial" panose="020B0604020202020204" pitchFamily="34" charset="0"/>
              <a:buChar char="•"/>
            </a:pPr>
            <a:r>
              <a:rPr lang="en-US" sz="2000" spc="-30" dirty="0">
                <a:solidFill>
                  <a:schemeClr val="accent1">
                    <a:lumMod val="75000"/>
                  </a:schemeClr>
                </a:solidFill>
              </a:rPr>
              <a:t>Tree crops are a primary economic driver of the region; their </a:t>
            </a:r>
            <a:r>
              <a:rPr lang="en-US" sz="2000" b="1" spc="-30" dirty="0">
                <a:solidFill>
                  <a:schemeClr val="accent1">
                    <a:lumMod val="75000"/>
                  </a:schemeClr>
                </a:solidFill>
              </a:rPr>
              <a:t>persistent damage </a:t>
            </a:r>
            <a:r>
              <a:rPr lang="en-US" sz="2000" spc="-30" dirty="0">
                <a:solidFill>
                  <a:schemeClr val="accent1">
                    <a:lumMod val="75000"/>
                  </a:schemeClr>
                </a:solidFill>
              </a:rPr>
              <a:t>during dry years causes downstream business opportunities erode </a:t>
            </a:r>
          </a:p>
          <a:p>
            <a:pPr marL="210312" lvl="1">
              <a:spcAft>
                <a:spcPts val="600"/>
              </a:spcAft>
              <a:buFont typeface="Arial" panose="020B0604020202020204" pitchFamily="34" charset="0"/>
              <a:buChar char="•"/>
            </a:pPr>
            <a:r>
              <a:rPr lang="en-US" sz="2000" spc="-30" dirty="0">
                <a:solidFill>
                  <a:schemeClr val="accent1">
                    <a:lumMod val="75000"/>
                  </a:schemeClr>
                </a:solidFill>
              </a:rPr>
              <a:t>Population migration occurs, with the reduction in population having a permanent effect on the regional economy</a:t>
            </a:r>
            <a:endParaRPr lang="en-US" sz="2000" spc="-30" dirty="0"/>
          </a:p>
        </p:txBody>
      </p:sp>
      <p:sp>
        <p:nvSpPr>
          <p:cNvPr id="5" name="Slide Number Placeholder 4">
            <a:extLst>
              <a:ext uri="{FF2B5EF4-FFF2-40B4-BE49-F238E27FC236}">
                <a16:creationId xmlns:a16="http://schemas.microsoft.com/office/drawing/2014/main" id="{5C535B5B-0610-43FA-98CC-27B6DA9891E4}"/>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24</a:t>
            </a:fld>
            <a:endParaRPr lang="en-US">
              <a:solidFill>
                <a:prstClr val="black">
                  <a:tint val="75000"/>
                </a:prstClr>
              </a:solidFill>
              <a:latin typeface="Calibri" panose="020F0502020204030204"/>
              <a:cs typeface="+mn-cs"/>
            </a:endParaRPr>
          </a:p>
        </p:txBody>
      </p:sp>
      <p:graphicFrame>
        <p:nvGraphicFramePr>
          <p:cNvPr id="7" name="Chart 6"/>
          <p:cNvGraphicFramePr>
            <a:graphicFrameLocks/>
          </p:cNvGraphicFramePr>
          <p:nvPr>
            <p:extLst>
              <p:ext uri="{D42A27DB-BD31-4B8C-83A1-F6EECF244321}">
                <p14:modId xmlns:p14="http://schemas.microsoft.com/office/powerpoint/2010/main" val="2294832563"/>
              </p:ext>
            </p:extLst>
          </p:nvPr>
        </p:nvGraphicFramePr>
        <p:xfrm>
          <a:off x="918013" y="2523067"/>
          <a:ext cx="7131050" cy="3470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073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Regional Income Loss</a:t>
            </a:r>
          </a:p>
        </p:txBody>
      </p:sp>
      <p:sp>
        <p:nvSpPr>
          <p:cNvPr id="5" name="Slide Number Placeholder 4">
            <a:extLst>
              <a:ext uri="{FF2B5EF4-FFF2-40B4-BE49-F238E27FC236}">
                <a16:creationId xmlns:a16="http://schemas.microsoft.com/office/drawing/2014/main" id="{5C535B5B-0610-43FA-98CC-27B6DA9891E4}"/>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25</a:t>
            </a:fld>
            <a:endParaRPr lang="en-US">
              <a:solidFill>
                <a:prstClr val="black">
                  <a:tint val="75000"/>
                </a:prstClr>
              </a:solidFill>
              <a:latin typeface="Calibri" panose="020F0502020204030204"/>
              <a:cs typeface="+mn-cs"/>
            </a:endParaRPr>
          </a:p>
        </p:txBody>
      </p:sp>
      <p:graphicFrame>
        <p:nvGraphicFramePr>
          <p:cNvPr id="6" name="Chart 5">
            <a:extLst>
              <a:ext uri="{FF2B5EF4-FFF2-40B4-BE49-F238E27FC236}">
                <a16:creationId xmlns:a16="http://schemas.microsoft.com/office/drawing/2014/main" id="{50536EB7-6E0E-4E49-80B6-3C2FF6CCAC73}"/>
              </a:ext>
            </a:extLst>
          </p:cNvPr>
          <p:cNvGraphicFramePr>
            <a:graphicFrameLocks/>
          </p:cNvGraphicFramePr>
          <p:nvPr>
            <p:extLst>
              <p:ext uri="{D42A27DB-BD31-4B8C-83A1-F6EECF244321}">
                <p14:modId xmlns:p14="http://schemas.microsoft.com/office/powerpoint/2010/main" val="2132009034"/>
              </p:ext>
            </p:extLst>
          </p:nvPr>
        </p:nvGraphicFramePr>
        <p:xfrm>
          <a:off x="1006078" y="3318934"/>
          <a:ext cx="6774789" cy="3272366"/>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3">
            <a:extLst>
              <a:ext uri="{FF2B5EF4-FFF2-40B4-BE49-F238E27FC236}">
                <a16:creationId xmlns:a16="http://schemas.microsoft.com/office/drawing/2014/main" id="{D836785D-0A3F-1C4B-BC97-9DEAF7664A38}"/>
              </a:ext>
            </a:extLst>
          </p:cNvPr>
          <p:cNvSpPr txBox="1">
            <a:spLocks/>
          </p:cNvSpPr>
          <p:nvPr/>
        </p:nvSpPr>
        <p:spPr>
          <a:xfrm>
            <a:off x="342900" y="1151467"/>
            <a:ext cx="8043062" cy="2159000"/>
          </a:xfrm>
          <a:prstGeom prst="rect">
            <a:avLst/>
          </a:prstGeom>
        </p:spPr>
        <p:txBody>
          <a:bodyPr vert="horz" lIns="0" tIns="0" rIns="0" bIns="0" rtlCol="0">
            <a:no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fontAlgn="auto">
              <a:spcAft>
                <a:spcPts val="600"/>
              </a:spcAft>
            </a:pPr>
            <a:r>
              <a:rPr lang="en-US" sz="2200" spc="-30" dirty="0">
                <a:solidFill>
                  <a:schemeClr val="accent1">
                    <a:lumMod val="75000"/>
                  </a:schemeClr>
                </a:solidFill>
              </a:rPr>
              <a:t>The </a:t>
            </a:r>
            <a:r>
              <a:rPr lang="en-US" sz="2200" b="1" spc="-30" dirty="0">
                <a:solidFill>
                  <a:schemeClr val="accent1">
                    <a:lumMod val="75000"/>
                  </a:schemeClr>
                </a:solidFill>
              </a:rPr>
              <a:t>loss in agricultural output </a:t>
            </a:r>
            <a:r>
              <a:rPr lang="en-US" sz="2200" spc="-30" dirty="0">
                <a:solidFill>
                  <a:schemeClr val="accent1">
                    <a:lumMod val="75000"/>
                  </a:schemeClr>
                </a:solidFill>
              </a:rPr>
              <a:t>coupled with the decreasing population causes systemic </a:t>
            </a:r>
            <a:r>
              <a:rPr lang="en-US" sz="2200" b="1" spc="-30" dirty="0">
                <a:solidFill>
                  <a:schemeClr val="accent1">
                    <a:lumMod val="75000"/>
                  </a:schemeClr>
                </a:solidFill>
              </a:rPr>
              <a:t>losses in income </a:t>
            </a:r>
            <a:r>
              <a:rPr lang="en-US" sz="2200" spc="-30" dirty="0">
                <a:solidFill>
                  <a:schemeClr val="accent1">
                    <a:lumMod val="75000"/>
                  </a:schemeClr>
                </a:solidFill>
              </a:rPr>
              <a:t>to the region</a:t>
            </a:r>
          </a:p>
          <a:p>
            <a:pPr fontAlgn="auto">
              <a:spcAft>
                <a:spcPts val="0"/>
              </a:spcAft>
            </a:pPr>
            <a:r>
              <a:rPr lang="en-US" sz="2200" spc="-30" dirty="0">
                <a:solidFill>
                  <a:schemeClr val="accent1">
                    <a:lumMod val="75000"/>
                  </a:schemeClr>
                </a:solidFill>
              </a:rPr>
              <a:t>NPV of income over study period:</a:t>
            </a:r>
          </a:p>
          <a:p>
            <a:pPr lvl="1" fontAlgn="auto">
              <a:spcAft>
                <a:spcPts val="0"/>
              </a:spcAft>
            </a:pPr>
            <a:r>
              <a:rPr lang="en-US" sz="2200" spc="-30" dirty="0">
                <a:solidFill>
                  <a:schemeClr val="accent1">
                    <a:lumMod val="75000"/>
                  </a:schemeClr>
                </a:solidFill>
              </a:rPr>
              <a:t>NMFS - $118 MM</a:t>
            </a:r>
          </a:p>
          <a:p>
            <a:pPr lvl="1" fontAlgn="auto">
              <a:spcAft>
                <a:spcPts val="0"/>
              </a:spcAft>
            </a:pPr>
            <a:r>
              <a:rPr lang="en-US" sz="2200" spc="-30" dirty="0">
                <a:solidFill>
                  <a:schemeClr val="accent1">
                    <a:lumMod val="75000"/>
                  </a:schemeClr>
                </a:solidFill>
              </a:rPr>
              <a:t>USFWS - $119 MM </a:t>
            </a:r>
          </a:p>
          <a:p>
            <a:pPr lvl="1" fontAlgn="auto"/>
            <a:r>
              <a:rPr lang="en-US" sz="2200" spc="-30" dirty="0">
                <a:solidFill>
                  <a:schemeClr val="accent1">
                    <a:lumMod val="75000"/>
                  </a:schemeClr>
                </a:solidFill>
              </a:rPr>
              <a:t>CDFW - $90 MM</a:t>
            </a:r>
          </a:p>
        </p:txBody>
      </p:sp>
      <p:sp>
        <p:nvSpPr>
          <p:cNvPr id="3" name="Left Brace 2">
            <a:extLst>
              <a:ext uri="{FF2B5EF4-FFF2-40B4-BE49-F238E27FC236}">
                <a16:creationId xmlns:a16="http://schemas.microsoft.com/office/drawing/2014/main" id="{97F2C54A-A9A5-4249-B9DD-2808352705D0}"/>
              </a:ext>
            </a:extLst>
          </p:cNvPr>
          <p:cNvSpPr/>
          <p:nvPr/>
        </p:nvSpPr>
        <p:spPr>
          <a:xfrm>
            <a:off x="6600825" y="4286250"/>
            <a:ext cx="254000" cy="40640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7921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Property Values Losses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252375" y="1381898"/>
            <a:ext cx="8547225" cy="810970"/>
          </a:xfrm>
        </p:spPr>
        <p:txBody>
          <a:bodyPr>
            <a:noAutofit/>
          </a:bodyPr>
          <a:lstStyle/>
          <a:p>
            <a:pPr>
              <a:spcAft>
                <a:spcPts val="0"/>
              </a:spcAft>
              <a:buFont typeface="Arial" panose="020B0604020202020204" pitchFamily="34" charset="0"/>
              <a:buChar char="•"/>
            </a:pPr>
            <a:r>
              <a:rPr lang="en-US" sz="2200" spc="-30" dirty="0">
                <a:solidFill>
                  <a:schemeClr val="accent1">
                    <a:lumMod val="75000"/>
                  </a:schemeClr>
                </a:solidFill>
              </a:rPr>
              <a:t>As a result of water reductions during multi-year droughts &amp; the destruction of permanent crops</a:t>
            </a:r>
            <a:r>
              <a:rPr lang="en-US" sz="2200" b="1" spc="-30" dirty="0">
                <a:solidFill>
                  <a:schemeClr val="accent1">
                    <a:lumMod val="75000"/>
                  </a:schemeClr>
                </a:solidFill>
              </a:rPr>
              <a:t>, property values decline and never rebound</a:t>
            </a:r>
            <a:endParaRPr lang="en-US" sz="2200" spc="-30" dirty="0">
              <a:solidFill>
                <a:schemeClr val="accent1">
                  <a:lumMod val="75000"/>
                </a:schemeClr>
              </a:solidFill>
            </a:endParaRPr>
          </a:p>
          <a:p>
            <a:endParaRPr lang="en-US" sz="2200" spc="-3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59FB898A-7025-4B7A-8C51-935A926A0320}"/>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26</a:t>
            </a:fld>
            <a:endParaRPr lang="en-US">
              <a:solidFill>
                <a:prstClr val="black">
                  <a:tint val="75000"/>
                </a:prstClr>
              </a:solidFill>
              <a:latin typeface="Calibri" panose="020F0502020204030204"/>
              <a:cs typeface="+mn-cs"/>
            </a:endParaRPr>
          </a:p>
        </p:txBody>
      </p:sp>
      <p:graphicFrame>
        <p:nvGraphicFramePr>
          <p:cNvPr id="7" name="Chart 6"/>
          <p:cNvGraphicFramePr>
            <a:graphicFrameLocks/>
          </p:cNvGraphicFramePr>
          <p:nvPr>
            <p:extLst>
              <p:ext uri="{D42A27DB-BD31-4B8C-83A1-F6EECF244321}">
                <p14:modId xmlns:p14="http://schemas.microsoft.com/office/powerpoint/2010/main" val="788825521"/>
              </p:ext>
            </p:extLst>
          </p:nvPr>
        </p:nvGraphicFramePr>
        <p:xfrm>
          <a:off x="270234" y="2359277"/>
          <a:ext cx="8511506" cy="4112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793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Tax Revenue Losses</a:t>
            </a:r>
          </a:p>
        </p:txBody>
      </p:sp>
      <p:sp>
        <p:nvSpPr>
          <p:cNvPr id="3" name="Slide Number Placeholder 2">
            <a:extLst>
              <a:ext uri="{FF2B5EF4-FFF2-40B4-BE49-F238E27FC236}">
                <a16:creationId xmlns:a16="http://schemas.microsoft.com/office/drawing/2014/main" id="{59FB898A-7025-4B7A-8C51-935A926A0320}"/>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27</a:t>
            </a:fld>
            <a:endParaRPr lang="en-US">
              <a:solidFill>
                <a:prstClr val="black">
                  <a:tint val="75000"/>
                </a:prstClr>
              </a:solidFill>
              <a:latin typeface="Calibri" panose="020F0502020204030204"/>
              <a:cs typeface="+mn-cs"/>
            </a:endParaRPr>
          </a:p>
        </p:txBody>
      </p:sp>
      <p:graphicFrame>
        <p:nvGraphicFramePr>
          <p:cNvPr id="8" name="Chart 7">
            <a:extLst>
              <a:ext uri="{FF2B5EF4-FFF2-40B4-BE49-F238E27FC236}">
                <a16:creationId xmlns:a16="http://schemas.microsoft.com/office/drawing/2014/main" id="{93FDA94E-2F75-8841-8288-BF5541894396}"/>
              </a:ext>
            </a:extLst>
          </p:cNvPr>
          <p:cNvGraphicFramePr>
            <a:graphicFrameLocks/>
          </p:cNvGraphicFramePr>
          <p:nvPr>
            <p:extLst>
              <p:ext uri="{D42A27DB-BD31-4B8C-83A1-F6EECF244321}">
                <p14:modId xmlns:p14="http://schemas.microsoft.com/office/powerpoint/2010/main" val="1804858444"/>
              </p:ext>
            </p:extLst>
          </p:nvPr>
        </p:nvGraphicFramePr>
        <p:xfrm>
          <a:off x="164507" y="2150534"/>
          <a:ext cx="8472085" cy="3671237"/>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3">
            <a:extLst>
              <a:ext uri="{FF2B5EF4-FFF2-40B4-BE49-F238E27FC236}">
                <a16:creationId xmlns:a16="http://schemas.microsoft.com/office/drawing/2014/main" id="{D9AEFF3B-CC79-6A46-A5AA-2CD413CBC12A}"/>
              </a:ext>
            </a:extLst>
          </p:cNvPr>
          <p:cNvSpPr txBox="1">
            <a:spLocks/>
          </p:cNvSpPr>
          <p:nvPr/>
        </p:nvSpPr>
        <p:spPr>
          <a:xfrm>
            <a:off x="342899" y="1143000"/>
            <a:ext cx="8050213" cy="1264948"/>
          </a:xfrm>
          <a:prstGeom prst="rect">
            <a:avLst/>
          </a:prstGeom>
        </p:spPr>
        <p:txBody>
          <a:bodyPr vert="horz" lIns="0" tIns="0" rIns="0" bIns="0" rtlCol="0">
            <a:norm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fontAlgn="auto">
              <a:buFont typeface="Arial" panose="020B0604020202020204" pitchFamily="34" charset="0"/>
              <a:buChar char="•"/>
            </a:pPr>
            <a:r>
              <a:rPr lang="en-US" sz="2200" spc="-30" dirty="0">
                <a:solidFill>
                  <a:schemeClr val="accent1">
                    <a:lumMod val="75000"/>
                  </a:schemeClr>
                </a:solidFill>
              </a:rPr>
              <a:t>Ascend estimates tax revenue to be 1.25% of property values and 7% of annual income</a:t>
            </a:r>
          </a:p>
        </p:txBody>
      </p:sp>
    </p:spTree>
    <p:extLst>
      <p:ext uri="{BB962C8B-B14F-4D97-AF65-F5344CB8AC3E}">
        <p14:creationId xmlns:p14="http://schemas.microsoft.com/office/powerpoint/2010/main" val="1693231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Financial Losses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8376" y="1831975"/>
            <a:ext cx="8452724" cy="2031999"/>
          </a:xfrm>
        </p:spPr>
        <p:txBody>
          <a:bodyPr>
            <a:normAutofit/>
          </a:bodyPr>
          <a:lstStyle/>
          <a:p>
            <a:pPr marL="0" indent="0" algn="ctr">
              <a:buSzPct val="75000"/>
              <a:buNone/>
            </a:pPr>
            <a:r>
              <a:rPr lang="en-US" sz="2400" spc="-30" dirty="0">
                <a:solidFill>
                  <a:schemeClr val="tx2"/>
                </a:solidFill>
              </a:rPr>
              <a:t>$510 Million to $844 Million loss for the study period</a:t>
            </a:r>
          </a:p>
          <a:p>
            <a:pPr marL="0" indent="0" algn="ctr">
              <a:buSzPct val="75000"/>
              <a:buNone/>
            </a:pPr>
            <a:endParaRPr lang="en-US" sz="2400" spc="-30" dirty="0">
              <a:solidFill>
                <a:schemeClr val="tx2"/>
              </a:solidFill>
            </a:endParaRPr>
          </a:p>
          <a:p>
            <a:pPr marL="0" indent="0" algn="ctr">
              <a:buSzPct val="75000"/>
              <a:buNone/>
            </a:pPr>
            <a:r>
              <a:rPr lang="en-US" sz="2400" spc="-30" dirty="0">
                <a:solidFill>
                  <a:schemeClr val="tx2"/>
                </a:solidFill>
              </a:rPr>
              <a:t>$287 Million to $408 Million loss </a:t>
            </a:r>
            <a:r>
              <a:rPr lang="en-US" sz="2400" i="1" spc="-30" dirty="0">
                <a:solidFill>
                  <a:schemeClr val="tx2"/>
                </a:solidFill>
              </a:rPr>
              <a:t>annually</a:t>
            </a:r>
            <a:endParaRPr lang="en-US" sz="2400" spc="-30" dirty="0">
              <a:solidFill>
                <a:schemeClr val="tx2"/>
              </a:solidFill>
            </a:endParaRP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28</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35239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Total Damages by Proposed Restriction</a:t>
            </a:r>
          </a:p>
        </p:txBody>
      </p:sp>
      <p:sp>
        <p:nvSpPr>
          <p:cNvPr id="5" name="Slide Number Placeholder 4">
            <a:extLst>
              <a:ext uri="{FF2B5EF4-FFF2-40B4-BE49-F238E27FC236}">
                <a16:creationId xmlns:a16="http://schemas.microsoft.com/office/drawing/2014/main" id="{73BC80E8-0D73-4653-A39B-96554E98408F}"/>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29</a:t>
            </a:fld>
            <a:endParaRPr lang="en-US">
              <a:solidFill>
                <a:prstClr val="black">
                  <a:tint val="75000"/>
                </a:prstClr>
              </a:solidFill>
              <a:latin typeface="Calibri" panose="020F0502020204030204"/>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511088656"/>
              </p:ext>
            </p:extLst>
          </p:nvPr>
        </p:nvGraphicFramePr>
        <p:xfrm>
          <a:off x="346876" y="1270001"/>
          <a:ext cx="8452724" cy="4673748"/>
        </p:xfrm>
        <a:graphic>
          <a:graphicData uri="http://schemas.openxmlformats.org/drawingml/2006/table">
            <a:tbl>
              <a:tblPr firstRow="1" firstCol="1" bandRow="1">
                <a:tableStyleId>{5C22544A-7EE6-4342-B048-85BDC9FD1C3A}</a:tableStyleId>
              </a:tblPr>
              <a:tblGrid>
                <a:gridCol w="3078305">
                  <a:extLst>
                    <a:ext uri="{9D8B030D-6E8A-4147-A177-3AD203B41FA5}">
                      <a16:colId xmlns:a16="http://schemas.microsoft.com/office/drawing/2014/main" val="90515318"/>
                    </a:ext>
                  </a:extLst>
                </a:gridCol>
                <a:gridCol w="1791473">
                  <a:extLst>
                    <a:ext uri="{9D8B030D-6E8A-4147-A177-3AD203B41FA5}">
                      <a16:colId xmlns:a16="http://schemas.microsoft.com/office/drawing/2014/main" val="264122130"/>
                    </a:ext>
                  </a:extLst>
                </a:gridCol>
                <a:gridCol w="1791473">
                  <a:extLst>
                    <a:ext uri="{9D8B030D-6E8A-4147-A177-3AD203B41FA5}">
                      <a16:colId xmlns:a16="http://schemas.microsoft.com/office/drawing/2014/main" val="78586529"/>
                    </a:ext>
                  </a:extLst>
                </a:gridCol>
                <a:gridCol w="1791473">
                  <a:extLst>
                    <a:ext uri="{9D8B030D-6E8A-4147-A177-3AD203B41FA5}">
                      <a16:colId xmlns:a16="http://schemas.microsoft.com/office/drawing/2014/main" val="36405121"/>
                    </a:ext>
                  </a:extLst>
                </a:gridCol>
              </a:tblGrid>
              <a:tr h="981725">
                <a:tc gridSpan="4">
                  <a:txBody>
                    <a:bodyPr/>
                    <a:lstStyle/>
                    <a:p>
                      <a:pPr algn="ctr" rtl="0" fontAlgn="ctr"/>
                      <a:r>
                        <a:rPr lang="en-US" sz="2400" u="none" strike="noStrike" dirty="0">
                          <a:effectLst/>
                          <a:latin typeface="+mn-lt"/>
                        </a:rPr>
                        <a:t>Damages under the Ascend Analysis (2001–2015)</a:t>
                      </a:r>
                      <a:endParaRPr lang="en-US" sz="2400" b="1" i="0" u="none" strike="noStrike" dirty="0">
                        <a:solidFill>
                          <a:srgbClr val="FFFFFF"/>
                        </a:solidFill>
                        <a:effectLst/>
                        <a:latin typeface="+mn-lt"/>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9806920"/>
                  </a:ext>
                </a:extLst>
              </a:tr>
              <a:tr h="600707">
                <a:tc>
                  <a:txBody>
                    <a:bodyPr/>
                    <a:lstStyle/>
                    <a:p>
                      <a:pPr algn="ctr" rtl="0" fontAlgn="ctr"/>
                      <a:r>
                        <a:rPr lang="en-US" sz="1800" u="none" strike="noStrike" dirty="0">
                          <a:effectLst/>
                          <a:latin typeface="+mn-lt"/>
                        </a:rPr>
                        <a:t> Proposal</a:t>
                      </a:r>
                      <a:endParaRPr lang="en-US" sz="1800" b="1" i="0" u="none" strike="noStrike" dirty="0">
                        <a:solidFill>
                          <a:srgbClr val="FFFFFF"/>
                        </a:solidFill>
                        <a:effectLst/>
                        <a:latin typeface="+mn-lt"/>
                      </a:endParaRPr>
                    </a:p>
                  </a:txBody>
                  <a:tcPr marL="9525" marR="9525" marT="9525" marB="0" anchor="ctr"/>
                </a:tc>
                <a:tc>
                  <a:txBody>
                    <a:bodyPr/>
                    <a:lstStyle/>
                    <a:p>
                      <a:pPr algn="ctr" rtl="0" fontAlgn="ctr"/>
                      <a:r>
                        <a:rPr lang="en-US" sz="1800" u="none" strike="noStrike" dirty="0">
                          <a:effectLst/>
                          <a:latin typeface="+mn-lt"/>
                        </a:rPr>
                        <a:t>NMFS</a:t>
                      </a:r>
                      <a:endParaRPr lang="en-US" sz="1800" b="1" i="0" u="none" strike="noStrike" dirty="0">
                        <a:solidFill>
                          <a:srgbClr val="FFFFFF"/>
                        </a:solidFill>
                        <a:effectLst/>
                        <a:latin typeface="+mn-lt"/>
                      </a:endParaRPr>
                    </a:p>
                  </a:txBody>
                  <a:tcPr marL="9525" marR="9525" marT="9525" marB="0" anchor="ctr">
                    <a:solidFill>
                      <a:schemeClr val="accent5">
                        <a:lumMod val="75000"/>
                      </a:schemeClr>
                    </a:solidFill>
                  </a:tcPr>
                </a:tc>
                <a:tc>
                  <a:txBody>
                    <a:bodyPr/>
                    <a:lstStyle/>
                    <a:p>
                      <a:pPr algn="ctr" rtl="0" fontAlgn="ctr"/>
                      <a:r>
                        <a:rPr lang="en-US" sz="1800" u="none" strike="noStrike" dirty="0">
                          <a:effectLst/>
                          <a:latin typeface="+mn-lt"/>
                        </a:rPr>
                        <a:t>USFWS</a:t>
                      </a:r>
                      <a:endParaRPr lang="en-US" sz="1800" b="1" i="0" u="none" strike="noStrike" dirty="0">
                        <a:solidFill>
                          <a:srgbClr val="FFFFFF"/>
                        </a:solidFill>
                        <a:effectLst/>
                        <a:latin typeface="+mn-lt"/>
                      </a:endParaRPr>
                    </a:p>
                  </a:txBody>
                  <a:tcPr marL="9525" marR="9525" marT="9525" marB="0" anchor="ctr">
                    <a:solidFill>
                      <a:srgbClr val="C00000"/>
                    </a:solidFill>
                  </a:tcPr>
                </a:tc>
                <a:tc>
                  <a:txBody>
                    <a:bodyPr/>
                    <a:lstStyle/>
                    <a:p>
                      <a:pPr algn="ctr" rtl="0" fontAlgn="ctr"/>
                      <a:r>
                        <a:rPr lang="en-US" sz="1800" u="none" strike="noStrike" dirty="0">
                          <a:effectLst/>
                          <a:latin typeface="+mn-lt"/>
                        </a:rPr>
                        <a:t>CDFW</a:t>
                      </a:r>
                      <a:endParaRPr lang="en-US" sz="1800" b="1" i="0" u="none" strike="noStrike" dirty="0">
                        <a:solidFill>
                          <a:srgbClr val="FFFFFF"/>
                        </a:solidFill>
                        <a:effectLst/>
                        <a:latin typeface="+mn-lt"/>
                      </a:endParaRPr>
                    </a:p>
                  </a:txBody>
                  <a:tcPr marL="9525" marR="9525" marT="9525" marB="0" anchor="ctr">
                    <a:solidFill>
                      <a:srgbClr val="FF9D00"/>
                    </a:solidFill>
                  </a:tcPr>
                </a:tc>
                <a:extLst>
                  <a:ext uri="{0D108BD9-81ED-4DB2-BD59-A6C34878D82A}">
                    <a16:rowId xmlns:a16="http://schemas.microsoft.com/office/drawing/2014/main" val="992669127"/>
                  </a:ext>
                </a:extLst>
              </a:tr>
              <a:tr h="605560">
                <a:tc>
                  <a:txBody>
                    <a:bodyPr/>
                    <a:lstStyle/>
                    <a:p>
                      <a:pPr algn="ctr" rtl="0" fontAlgn="ctr"/>
                      <a:r>
                        <a:rPr lang="en-US" sz="1800" u="none" strike="noStrike" dirty="0">
                          <a:effectLst/>
                          <a:latin typeface="+mn-lt"/>
                        </a:rPr>
                        <a:t>Loss In Agricultural Profits</a:t>
                      </a:r>
                      <a:endParaRPr lang="en-US" sz="1800" b="1" i="0" u="none" strike="noStrike" dirty="0">
                        <a:solidFill>
                          <a:srgbClr val="FFFFFF"/>
                        </a:solidFill>
                        <a:effectLst/>
                        <a:latin typeface="+mn-lt"/>
                      </a:endParaRPr>
                    </a:p>
                  </a:txBody>
                  <a:tcPr marL="9525" marR="9525" marT="9525" marB="0" anchor="ctr"/>
                </a:tc>
                <a:tc>
                  <a:txBody>
                    <a:bodyPr/>
                    <a:lstStyle/>
                    <a:p>
                      <a:pPr marL="0" marR="0" lvl="0" indent="0" algn="ctr" defTabSz="665013" rtl="0" eaLnBrk="1" fontAlgn="b" latinLnBrk="0" hangingPunct="1">
                        <a:lnSpc>
                          <a:spcPct val="100000"/>
                        </a:lnSpc>
                        <a:spcBef>
                          <a:spcPts val="0"/>
                        </a:spcBef>
                        <a:spcAft>
                          <a:spcPts val="0"/>
                        </a:spcAft>
                        <a:buClrTx/>
                        <a:buSzTx/>
                        <a:buFontTx/>
                        <a:buNone/>
                        <a:tabLst/>
                        <a:defRPr/>
                      </a:pPr>
                      <a:r>
                        <a:rPr lang="en-US" sz="1800" u="none" strike="noStrike" dirty="0">
                          <a:effectLst/>
                          <a:latin typeface="+mn-lt"/>
                        </a:rPr>
                        <a:t>$</a:t>
                      </a:r>
                      <a:r>
                        <a:rPr lang="en-US" sz="1800" dirty="0">
                          <a:effectLst/>
                          <a:latin typeface="+mn-lt"/>
                        </a:rPr>
                        <a:t>239</a:t>
                      </a:r>
                      <a:r>
                        <a:rPr lang="en-US" sz="1800" u="none" strike="noStrike" dirty="0">
                          <a:effectLst/>
                          <a:latin typeface="+mn-lt"/>
                          <a:cs typeface="Times New Roman" panose="02020603050405020304" pitchFamily="18" charset="0"/>
                        </a:rPr>
                        <a:t> </a:t>
                      </a:r>
                      <a:r>
                        <a:rPr lang="en-US" sz="1800" u="none" strike="noStrike" dirty="0">
                          <a:effectLst/>
                          <a:latin typeface="+mn-lt"/>
                        </a:rPr>
                        <a:t>MM</a:t>
                      </a:r>
                      <a:endParaRPr lang="en-US" sz="1800" b="0" i="0" u="none" strike="noStrike" dirty="0">
                        <a:solidFill>
                          <a:srgbClr val="000000"/>
                        </a:solidFill>
                        <a:effectLst/>
                        <a:latin typeface="+mn-lt"/>
                      </a:endParaRPr>
                    </a:p>
                  </a:txBody>
                  <a:tcPr marL="9525" marR="9525" marT="9525" marB="0" anchor="ctr">
                    <a:solidFill>
                      <a:schemeClr val="accent5">
                        <a:lumMod val="75000"/>
                      </a:schemeClr>
                    </a:solidFill>
                  </a:tcPr>
                </a:tc>
                <a:tc>
                  <a:txBody>
                    <a:bodyPr/>
                    <a:lstStyle/>
                    <a:p>
                      <a:pPr algn="ctr" fontAlgn="b"/>
                      <a:r>
                        <a:rPr lang="en-US" sz="1800" u="none" strike="noStrike" dirty="0">
                          <a:effectLst/>
                          <a:latin typeface="+mn-lt"/>
                        </a:rPr>
                        <a:t>$265 MM</a:t>
                      </a:r>
                      <a:endParaRPr lang="en-US" sz="1800" b="0" i="0" u="none" strike="noStrike" dirty="0">
                        <a:solidFill>
                          <a:srgbClr val="000000"/>
                        </a:solidFill>
                        <a:effectLst/>
                        <a:latin typeface="+mn-lt"/>
                      </a:endParaRPr>
                    </a:p>
                  </a:txBody>
                  <a:tcPr marL="9525" marR="9525" marT="9525" marB="0" anchor="ctr">
                    <a:solidFill>
                      <a:srgbClr val="C00000"/>
                    </a:solidFill>
                  </a:tcPr>
                </a:tc>
                <a:tc>
                  <a:txBody>
                    <a:bodyPr/>
                    <a:lstStyle/>
                    <a:p>
                      <a:pPr algn="ctr" fontAlgn="b"/>
                      <a:r>
                        <a:rPr lang="en-US" sz="1800" u="none" strike="noStrike" dirty="0">
                          <a:effectLst/>
                          <a:latin typeface="+mn-lt"/>
                        </a:rPr>
                        <a:t>$111 MM</a:t>
                      </a:r>
                      <a:endParaRPr lang="en-US" sz="1800" b="0" i="0" u="none" strike="noStrike" dirty="0">
                        <a:solidFill>
                          <a:srgbClr val="000000"/>
                        </a:solidFill>
                        <a:effectLst/>
                        <a:latin typeface="+mn-lt"/>
                      </a:endParaRPr>
                    </a:p>
                  </a:txBody>
                  <a:tcPr marL="9525" marR="9525" marT="9525" marB="0" anchor="ctr">
                    <a:solidFill>
                      <a:srgbClr val="FF9D00"/>
                    </a:solidFill>
                  </a:tcPr>
                </a:tc>
                <a:extLst>
                  <a:ext uri="{0D108BD9-81ED-4DB2-BD59-A6C34878D82A}">
                    <a16:rowId xmlns:a16="http://schemas.microsoft.com/office/drawing/2014/main" val="1298290733"/>
                  </a:ext>
                </a:extLst>
              </a:tr>
              <a:tr h="470049">
                <a:tc>
                  <a:txBody>
                    <a:bodyPr/>
                    <a:lstStyle/>
                    <a:p>
                      <a:pPr algn="ctr" rtl="0" fontAlgn="ctr"/>
                      <a:r>
                        <a:rPr lang="en-US" sz="1800" u="none" strike="noStrike">
                          <a:effectLst/>
                          <a:latin typeface="+mn-lt"/>
                        </a:rPr>
                        <a:t>Loss in Total Income</a:t>
                      </a:r>
                      <a:endParaRPr lang="en-US" sz="1800" b="1" i="0" u="none" strike="noStrike">
                        <a:solidFill>
                          <a:srgbClr val="FFFFFF"/>
                        </a:solidFill>
                        <a:effectLst/>
                        <a:latin typeface="+mn-lt"/>
                      </a:endParaRPr>
                    </a:p>
                  </a:txBody>
                  <a:tcPr marL="9525" marR="9525" marT="9525" marB="0" anchor="ctr"/>
                </a:tc>
                <a:tc>
                  <a:txBody>
                    <a:bodyPr/>
                    <a:lstStyle/>
                    <a:p>
                      <a:pPr algn="ctr" fontAlgn="b"/>
                      <a:r>
                        <a:rPr lang="en-US" sz="1800" u="none" strike="noStrike" dirty="0">
                          <a:effectLst/>
                          <a:latin typeface="+mn-lt"/>
                        </a:rPr>
                        <a:t>$118 MM</a:t>
                      </a:r>
                      <a:endParaRPr lang="en-US" sz="1800" b="0" i="0" u="none" strike="noStrike" dirty="0">
                        <a:solidFill>
                          <a:srgbClr val="000000"/>
                        </a:solidFill>
                        <a:effectLst/>
                        <a:latin typeface="+mn-lt"/>
                      </a:endParaRPr>
                    </a:p>
                  </a:txBody>
                  <a:tcPr marL="9525" marR="9525" marT="9525" marB="0" anchor="ctr">
                    <a:solidFill>
                      <a:schemeClr val="accent5">
                        <a:lumMod val="75000"/>
                      </a:schemeClr>
                    </a:solidFill>
                  </a:tcPr>
                </a:tc>
                <a:tc>
                  <a:txBody>
                    <a:bodyPr/>
                    <a:lstStyle/>
                    <a:p>
                      <a:pPr algn="ctr" fontAlgn="b"/>
                      <a:r>
                        <a:rPr lang="en-US" sz="1800" u="none" strike="noStrike" dirty="0">
                          <a:effectLst/>
                          <a:latin typeface="+mn-lt"/>
                        </a:rPr>
                        <a:t>$120 MM</a:t>
                      </a:r>
                      <a:endParaRPr lang="en-US" sz="1800" b="0" i="0" u="none" strike="noStrike" dirty="0">
                        <a:solidFill>
                          <a:srgbClr val="000000"/>
                        </a:solidFill>
                        <a:effectLst/>
                        <a:latin typeface="+mn-lt"/>
                      </a:endParaRPr>
                    </a:p>
                  </a:txBody>
                  <a:tcPr marL="9525" marR="9525" marT="9525" marB="0" anchor="ctr">
                    <a:solidFill>
                      <a:srgbClr val="C00000"/>
                    </a:solidFill>
                  </a:tcPr>
                </a:tc>
                <a:tc>
                  <a:txBody>
                    <a:bodyPr/>
                    <a:lstStyle/>
                    <a:p>
                      <a:pPr algn="ctr" fontAlgn="b"/>
                      <a:r>
                        <a:rPr lang="en-US" sz="1800" u="none" strike="noStrike" dirty="0">
                          <a:effectLst/>
                          <a:latin typeface="+mn-lt"/>
                        </a:rPr>
                        <a:t>$90 MM</a:t>
                      </a:r>
                      <a:endParaRPr lang="en-US" sz="1800" b="0" i="0" u="none" strike="noStrike" dirty="0">
                        <a:solidFill>
                          <a:srgbClr val="000000"/>
                        </a:solidFill>
                        <a:effectLst/>
                        <a:latin typeface="+mn-lt"/>
                      </a:endParaRPr>
                    </a:p>
                  </a:txBody>
                  <a:tcPr marL="9525" marR="9525" marT="9525" marB="0" anchor="ctr">
                    <a:solidFill>
                      <a:srgbClr val="FF9D00"/>
                    </a:solidFill>
                  </a:tcPr>
                </a:tc>
                <a:extLst>
                  <a:ext uri="{0D108BD9-81ED-4DB2-BD59-A6C34878D82A}">
                    <a16:rowId xmlns:a16="http://schemas.microsoft.com/office/drawing/2014/main" val="1665522189"/>
                  </a:ext>
                </a:extLst>
              </a:tr>
              <a:tr h="470049">
                <a:tc>
                  <a:txBody>
                    <a:bodyPr/>
                    <a:lstStyle/>
                    <a:p>
                      <a:pPr algn="ctr" rtl="0" fontAlgn="ctr"/>
                      <a:r>
                        <a:rPr lang="en-US" sz="1800" u="none" strike="noStrike">
                          <a:effectLst/>
                          <a:latin typeface="+mn-lt"/>
                        </a:rPr>
                        <a:t>Loss in Tax Revenue</a:t>
                      </a:r>
                      <a:endParaRPr lang="en-US" sz="1800" b="1" i="0" u="none" strike="noStrike">
                        <a:solidFill>
                          <a:srgbClr val="FFFFFF"/>
                        </a:solidFill>
                        <a:effectLst/>
                        <a:latin typeface="+mn-lt"/>
                      </a:endParaRPr>
                    </a:p>
                  </a:txBody>
                  <a:tcPr marL="9525" marR="9525" marT="9525" marB="0" anchor="ctr"/>
                </a:tc>
                <a:tc>
                  <a:txBody>
                    <a:bodyPr/>
                    <a:lstStyle/>
                    <a:p>
                      <a:pPr algn="ctr" fontAlgn="b"/>
                      <a:r>
                        <a:rPr lang="en-US" sz="1800" u="none" strike="noStrike" dirty="0">
                          <a:effectLst/>
                          <a:latin typeface="+mn-lt"/>
                        </a:rPr>
                        <a:t>$39 MM</a:t>
                      </a:r>
                      <a:endParaRPr lang="en-US" sz="1800" b="0" i="0" u="none" strike="noStrike" dirty="0">
                        <a:solidFill>
                          <a:srgbClr val="000000"/>
                        </a:solidFill>
                        <a:effectLst/>
                        <a:latin typeface="+mn-lt"/>
                      </a:endParaRPr>
                    </a:p>
                  </a:txBody>
                  <a:tcPr marL="9525" marR="9525" marT="9525" marB="0" anchor="ctr">
                    <a:solidFill>
                      <a:schemeClr val="accent5">
                        <a:lumMod val="75000"/>
                      </a:schemeClr>
                    </a:solidFill>
                  </a:tcPr>
                </a:tc>
                <a:tc>
                  <a:txBody>
                    <a:bodyPr/>
                    <a:lstStyle/>
                    <a:p>
                      <a:pPr algn="ctr" fontAlgn="b"/>
                      <a:r>
                        <a:rPr lang="en-US" sz="1800" u="none" strike="noStrike" dirty="0">
                          <a:effectLst/>
                          <a:latin typeface="+mn-lt"/>
                        </a:rPr>
                        <a:t>$39 MM</a:t>
                      </a:r>
                      <a:endParaRPr lang="en-US" sz="1800" b="0" i="0" u="none" strike="noStrike" dirty="0">
                        <a:solidFill>
                          <a:srgbClr val="000000"/>
                        </a:solidFill>
                        <a:effectLst/>
                        <a:latin typeface="+mn-lt"/>
                      </a:endParaRPr>
                    </a:p>
                  </a:txBody>
                  <a:tcPr marL="9525" marR="9525" marT="9525" marB="0" anchor="ctr">
                    <a:solidFill>
                      <a:srgbClr val="C00000"/>
                    </a:solidFill>
                  </a:tcPr>
                </a:tc>
                <a:tc>
                  <a:txBody>
                    <a:bodyPr/>
                    <a:lstStyle/>
                    <a:p>
                      <a:pPr algn="ctr" fontAlgn="b"/>
                      <a:r>
                        <a:rPr lang="en-US" sz="1800" u="none" strike="noStrike" dirty="0">
                          <a:effectLst/>
                          <a:latin typeface="+mn-lt"/>
                        </a:rPr>
                        <a:t>$25 MM</a:t>
                      </a:r>
                      <a:endParaRPr lang="en-US" sz="1800" b="0" i="0" u="none" strike="noStrike" dirty="0">
                        <a:solidFill>
                          <a:srgbClr val="000000"/>
                        </a:solidFill>
                        <a:effectLst/>
                        <a:latin typeface="+mn-lt"/>
                      </a:endParaRPr>
                    </a:p>
                  </a:txBody>
                  <a:tcPr marL="9525" marR="9525" marT="9525" marB="0" anchor="ctr">
                    <a:solidFill>
                      <a:srgbClr val="FF9D00"/>
                    </a:solidFill>
                  </a:tcPr>
                </a:tc>
                <a:extLst>
                  <a:ext uri="{0D108BD9-81ED-4DB2-BD59-A6C34878D82A}">
                    <a16:rowId xmlns:a16="http://schemas.microsoft.com/office/drawing/2014/main" val="2757043102"/>
                  </a:ext>
                </a:extLst>
              </a:tr>
              <a:tr h="605560">
                <a:tc>
                  <a:txBody>
                    <a:bodyPr/>
                    <a:lstStyle/>
                    <a:p>
                      <a:pPr algn="ctr" rtl="0" fontAlgn="ctr"/>
                      <a:r>
                        <a:rPr lang="en-US" sz="1800" u="none" strike="noStrike" dirty="0">
                          <a:effectLst/>
                          <a:latin typeface="+mn-lt"/>
                        </a:rPr>
                        <a:t>Average Loss in Property Value</a:t>
                      </a:r>
                      <a:endParaRPr lang="en-US" sz="1800" b="1" i="0" u="none" strike="noStrike" dirty="0">
                        <a:solidFill>
                          <a:srgbClr val="FFFFFF"/>
                        </a:solidFill>
                        <a:effectLst/>
                        <a:latin typeface="+mn-lt"/>
                      </a:endParaRPr>
                    </a:p>
                  </a:txBody>
                  <a:tcPr marL="9525" marR="9525" marT="9525" marB="0" anchor="ctr"/>
                </a:tc>
                <a:tc>
                  <a:txBody>
                    <a:bodyPr/>
                    <a:lstStyle/>
                    <a:p>
                      <a:pPr algn="ctr" fontAlgn="b"/>
                      <a:r>
                        <a:rPr lang="en-US" sz="1800" u="none" strike="noStrike" dirty="0">
                          <a:effectLst/>
                          <a:latin typeface="+mn-lt"/>
                        </a:rPr>
                        <a:t>$319 MM</a:t>
                      </a:r>
                      <a:endParaRPr lang="en-US" sz="1800" b="0" i="0" u="none" strike="noStrike" dirty="0">
                        <a:solidFill>
                          <a:srgbClr val="000000"/>
                        </a:solidFill>
                        <a:effectLst/>
                        <a:latin typeface="+mn-lt"/>
                      </a:endParaRPr>
                    </a:p>
                  </a:txBody>
                  <a:tcPr marL="9525" marR="9525" marT="9525" marB="0" anchor="ctr">
                    <a:solidFill>
                      <a:schemeClr val="accent5">
                        <a:lumMod val="75000"/>
                      </a:schemeClr>
                    </a:solidFill>
                  </a:tcPr>
                </a:tc>
                <a:tc>
                  <a:txBody>
                    <a:bodyPr/>
                    <a:lstStyle/>
                    <a:p>
                      <a:pPr algn="ctr" fontAlgn="b"/>
                      <a:r>
                        <a:rPr lang="en-US" sz="1800" u="none" strike="noStrike" dirty="0">
                          <a:effectLst/>
                          <a:latin typeface="+mn-lt"/>
                        </a:rPr>
                        <a:t>$324 MM</a:t>
                      </a:r>
                      <a:endParaRPr lang="en-US" sz="1800" b="0" i="0" u="none" strike="noStrike" dirty="0">
                        <a:solidFill>
                          <a:srgbClr val="000000"/>
                        </a:solidFill>
                        <a:effectLst/>
                        <a:latin typeface="+mn-lt"/>
                      </a:endParaRPr>
                    </a:p>
                  </a:txBody>
                  <a:tcPr marL="9525" marR="9525" marT="9525" marB="0" anchor="ctr">
                    <a:solidFill>
                      <a:srgbClr val="C00000"/>
                    </a:solidFill>
                  </a:tcPr>
                </a:tc>
                <a:tc>
                  <a:txBody>
                    <a:bodyPr/>
                    <a:lstStyle/>
                    <a:p>
                      <a:pPr algn="ctr" fontAlgn="b"/>
                      <a:r>
                        <a:rPr lang="en-US" sz="1800" u="none" strike="noStrike" dirty="0">
                          <a:effectLst/>
                          <a:latin typeface="+mn-lt"/>
                        </a:rPr>
                        <a:t>$228 MM</a:t>
                      </a:r>
                      <a:endParaRPr lang="en-US" sz="1800" b="0" i="0" u="none" strike="noStrike" dirty="0">
                        <a:solidFill>
                          <a:srgbClr val="000000"/>
                        </a:solidFill>
                        <a:effectLst/>
                        <a:latin typeface="+mn-lt"/>
                      </a:endParaRPr>
                    </a:p>
                  </a:txBody>
                  <a:tcPr marL="9525" marR="9525" marT="9525" marB="0" anchor="ctr">
                    <a:solidFill>
                      <a:srgbClr val="FF9D00"/>
                    </a:solidFill>
                  </a:tcPr>
                </a:tc>
                <a:extLst>
                  <a:ext uri="{0D108BD9-81ED-4DB2-BD59-A6C34878D82A}">
                    <a16:rowId xmlns:a16="http://schemas.microsoft.com/office/drawing/2014/main" val="2673796344"/>
                  </a:ext>
                </a:extLst>
              </a:tr>
              <a:tr h="470049">
                <a:tc>
                  <a:txBody>
                    <a:bodyPr/>
                    <a:lstStyle/>
                    <a:p>
                      <a:pPr algn="ctr" rtl="0" fontAlgn="ctr"/>
                      <a:r>
                        <a:rPr lang="en-US" sz="1800" b="1" i="0" u="none" strike="noStrike" dirty="0">
                          <a:solidFill>
                            <a:srgbClr val="FFFFFF"/>
                          </a:solidFill>
                          <a:effectLst/>
                          <a:latin typeface="+mn-lt"/>
                        </a:rPr>
                        <a:t>Dairy Industry Damages</a:t>
                      </a:r>
                    </a:p>
                  </a:txBody>
                  <a:tcPr marL="9525" marR="9525" marT="9525" marB="0" anchor="ctr">
                    <a:lnB w="28575" cap="flat" cmpd="sng" algn="ctr">
                      <a:solidFill>
                        <a:srgbClr val="FF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$104.4 MM</a:t>
                      </a:r>
                    </a:p>
                  </a:txBody>
                  <a:tcPr marL="9525" marR="9525" marT="9525" marB="0" anchor="ctr">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algn="ctr" fontAlgn="b"/>
                      <a:r>
                        <a:rPr lang="en-US" sz="1800" b="0" i="0" u="none" strike="noStrike" dirty="0">
                          <a:solidFill>
                            <a:srgbClr val="000000"/>
                          </a:solidFill>
                          <a:effectLst/>
                          <a:latin typeface="+mn-lt"/>
                        </a:rPr>
                        <a:t>$95.6 MM</a:t>
                      </a:r>
                    </a:p>
                  </a:txBody>
                  <a:tcPr marL="9525" marR="9525" marT="9525" marB="0" anchor="ctr">
                    <a:lnB w="28575" cap="flat" cmpd="sng" algn="ctr">
                      <a:solidFill>
                        <a:srgbClr val="FF0000"/>
                      </a:solidFill>
                      <a:prstDash val="solid"/>
                      <a:round/>
                      <a:headEnd type="none" w="med" len="med"/>
                      <a:tailEnd type="none" w="med" len="med"/>
                    </a:lnB>
                    <a:solidFill>
                      <a:srgbClr val="C00000"/>
                    </a:solidFill>
                  </a:tcPr>
                </a:tc>
                <a:tc>
                  <a:txBody>
                    <a:bodyPr/>
                    <a:lstStyle/>
                    <a:p>
                      <a:pPr algn="ctr" fontAlgn="b"/>
                      <a:r>
                        <a:rPr lang="en-US" sz="1800" b="0" i="0" u="none" strike="noStrike" dirty="0">
                          <a:solidFill>
                            <a:srgbClr val="000000"/>
                          </a:solidFill>
                          <a:effectLst/>
                          <a:latin typeface="+mn-lt"/>
                        </a:rPr>
                        <a:t>$56.2 MM</a:t>
                      </a:r>
                    </a:p>
                  </a:txBody>
                  <a:tcPr marL="9525" marR="9525" marT="9525" marB="0" anchor="ctr">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3203946011"/>
                  </a:ext>
                </a:extLst>
              </a:tr>
              <a:tr h="470049">
                <a:tc>
                  <a:txBody>
                    <a:bodyPr/>
                    <a:lstStyle/>
                    <a:p>
                      <a:pPr algn="ctr" rtl="0" fontAlgn="ctr"/>
                      <a:r>
                        <a:rPr lang="en-US" sz="1800" b="1" i="0" u="none" strike="noStrike" dirty="0">
                          <a:solidFill>
                            <a:srgbClr val="FFFFFF"/>
                          </a:solidFill>
                          <a:effectLst/>
                          <a:latin typeface="+mn-lt"/>
                        </a:rPr>
                        <a:t>Total Damages</a:t>
                      </a:r>
                    </a:p>
                  </a:txBody>
                  <a:tcPr marL="9525" marR="9525" marT="9525"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mn-lt"/>
                        </a:rPr>
                        <a:t>$819.4 MM</a:t>
                      </a:r>
                    </a:p>
                  </a:txBody>
                  <a:tcPr marL="9525" marR="9525" marT="9525"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algn="ctr" fontAlgn="b"/>
                      <a:r>
                        <a:rPr lang="en-US" sz="1800" b="1" i="0" u="none" strike="noStrike" dirty="0">
                          <a:solidFill>
                            <a:srgbClr val="000000"/>
                          </a:solidFill>
                          <a:effectLst/>
                          <a:latin typeface="+mn-lt"/>
                        </a:rPr>
                        <a:t>$843.6</a:t>
                      </a:r>
                      <a:r>
                        <a:rPr lang="en-US" sz="1800" b="1" i="0" u="none" strike="noStrike" baseline="0" dirty="0">
                          <a:solidFill>
                            <a:srgbClr val="000000"/>
                          </a:solidFill>
                          <a:effectLst/>
                          <a:latin typeface="+mn-lt"/>
                        </a:rPr>
                        <a:t> MM</a:t>
                      </a:r>
                      <a:endParaRPr lang="en-US" sz="1800" b="1" i="0" u="none" strike="noStrike" dirty="0">
                        <a:solidFill>
                          <a:srgbClr val="000000"/>
                        </a:solidFill>
                        <a:effectLst/>
                        <a:latin typeface="+mn-lt"/>
                      </a:endParaRPr>
                    </a:p>
                  </a:txBody>
                  <a:tcPr marL="9525" marR="9525" marT="9525"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00000"/>
                    </a:solidFill>
                  </a:tcPr>
                </a:tc>
                <a:tc>
                  <a:txBody>
                    <a:bodyPr/>
                    <a:lstStyle/>
                    <a:p>
                      <a:pPr algn="ctr" fontAlgn="b"/>
                      <a:r>
                        <a:rPr lang="en-US" sz="1800" b="1" i="0" u="none" strike="noStrike" dirty="0">
                          <a:solidFill>
                            <a:srgbClr val="000000"/>
                          </a:solidFill>
                          <a:effectLst/>
                          <a:latin typeface="+mn-lt"/>
                        </a:rPr>
                        <a:t>$510.2 MM</a:t>
                      </a:r>
                    </a:p>
                  </a:txBody>
                  <a:tcPr marL="9525" marR="9525" marT="9525"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3865143295"/>
                  </a:ext>
                </a:extLst>
              </a:tr>
            </a:tbl>
          </a:graphicData>
        </a:graphic>
      </p:graphicFrame>
    </p:spTree>
    <p:extLst>
      <p:ext uri="{BB962C8B-B14F-4D97-AF65-F5344CB8AC3E}">
        <p14:creationId xmlns:p14="http://schemas.microsoft.com/office/powerpoint/2010/main" val="231044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Agriculture Analysis of River Flow Requirements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6" y="1143001"/>
            <a:ext cx="8452724" cy="3090332"/>
          </a:xfrm>
        </p:spPr>
        <p:txBody>
          <a:bodyPr>
            <a:normAutofit fontScale="92500" lnSpcReduction="10000"/>
          </a:bodyPr>
          <a:lstStyle/>
          <a:p>
            <a:pPr marL="0" indent="0">
              <a:buNone/>
            </a:pPr>
            <a:r>
              <a:rPr lang="en-US" sz="2400" spc="-30" dirty="0">
                <a:solidFill>
                  <a:schemeClr val="tx2"/>
                </a:solidFill>
              </a:rPr>
              <a:t>Turlock Irrigation District retained Ascend as an independent economic consultant to estimate the direct and secondary effects of newly proposed river flow requirements on the value of agriculture in TID. This presentation contains an objective assessment of the economic damages to TID that would be caused under the proposals for river flows drafted by:</a:t>
            </a:r>
          </a:p>
          <a:p>
            <a:pPr>
              <a:buSzPct val="75000"/>
            </a:pPr>
            <a:r>
              <a:rPr lang="en-US" sz="2400" spc="-30" dirty="0">
                <a:solidFill>
                  <a:schemeClr val="tx2"/>
                </a:solidFill>
              </a:rPr>
              <a:t>National Marine Fisheries Service (NMFS)</a:t>
            </a:r>
          </a:p>
          <a:p>
            <a:pPr>
              <a:buSzPct val="75000"/>
            </a:pPr>
            <a:r>
              <a:rPr lang="en-US" sz="2400" spc="-30" dirty="0">
                <a:solidFill>
                  <a:schemeClr val="tx2"/>
                </a:solidFill>
              </a:rPr>
              <a:t>US Fish and Wildlife Services (USFWS)</a:t>
            </a:r>
          </a:p>
          <a:p>
            <a:pPr>
              <a:buSzPct val="75000"/>
            </a:pPr>
            <a:r>
              <a:rPr lang="en-US" sz="2400" spc="-30" dirty="0">
                <a:solidFill>
                  <a:schemeClr val="tx2"/>
                </a:solidFill>
              </a:rPr>
              <a:t>California Department of Fish and Wildlife (CDFW)</a:t>
            </a:r>
            <a:r>
              <a:rPr lang="en-US" spc="-30" dirty="0">
                <a:solidFill>
                  <a:schemeClr val="tx2"/>
                </a:solidFill>
              </a:rPr>
              <a:t> </a:t>
            </a:r>
            <a:endParaRPr lang="en-US" sz="2400" b="1" spc="-30" dirty="0">
              <a:solidFill>
                <a:schemeClr val="tx2"/>
              </a:solidFill>
            </a:endParaRPr>
          </a:p>
          <a:p>
            <a:pPr marL="0" indent="0">
              <a:buNone/>
            </a:pPr>
            <a:endParaRPr lang="en-US" sz="4000" spc="-30" dirty="0">
              <a:solidFill>
                <a:schemeClr val="tx2"/>
              </a:solidFill>
            </a:endParaRPr>
          </a:p>
          <a:p>
            <a:pPr marL="0" indent="0">
              <a:buNone/>
            </a:pPr>
            <a:endParaRPr lang="en-US" sz="4000" spc="-30" dirty="0">
              <a:solidFill>
                <a:schemeClr val="tx2"/>
              </a:solidFill>
            </a:endParaRP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a:t>
            </a:fld>
            <a:endParaRPr lang="en-US">
              <a:solidFill>
                <a:prstClr val="black">
                  <a:tint val="75000"/>
                </a:prstClr>
              </a:solidFill>
              <a:latin typeface="Calibri" panose="020F0502020204030204"/>
              <a:cs typeface="+mn-cs"/>
            </a:endParaRPr>
          </a:p>
        </p:txBody>
      </p:sp>
      <p:pic>
        <p:nvPicPr>
          <p:cNvPr id="12" name="Picture 11">
            <a:extLst>
              <a:ext uri="{FF2B5EF4-FFF2-40B4-BE49-F238E27FC236}">
                <a16:creationId xmlns:a16="http://schemas.microsoft.com/office/drawing/2014/main" id="{4E605D84-72F2-40BD-854A-B025A06AA7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2824" y="4401220"/>
            <a:ext cx="3166776" cy="1781057"/>
          </a:xfrm>
          <a:prstGeom prst="rect">
            <a:avLst/>
          </a:prstGeom>
        </p:spPr>
      </p:pic>
      <p:pic>
        <p:nvPicPr>
          <p:cNvPr id="2050" name="Picture 2" descr="Image result for dead almond trees california">
            <a:extLst>
              <a:ext uri="{FF2B5EF4-FFF2-40B4-BE49-F238E27FC236}">
                <a16:creationId xmlns:a16="http://schemas.microsoft.com/office/drawing/2014/main" id="{E1155571-A419-416F-A8A6-72078F2FCA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68"/>
          <a:stretch/>
        </p:blipFill>
        <p:spPr bwMode="auto">
          <a:xfrm>
            <a:off x="342900" y="4401220"/>
            <a:ext cx="3009900" cy="178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358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Average Annual Losses</a:t>
            </a:r>
          </a:p>
        </p:txBody>
      </p:sp>
      <p:sp>
        <p:nvSpPr>
          <p:cNvPr id="5" name="Slide Number Placeholder 4">
            <a:extLst>
              <a:ext uri="{FF2B5EF4-FFF2-40B4-BE49-F238E27FC236}">
                <a16:creationId xmlns:a16="http://schemas.microsoft.com/office/drawing/2014/main" id="{5A0F16CC-2F89-437C-B09D-5C11A526CE1B}"/>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30</a:t>
            </a:fld>
            <a:endParaRPr lang="en-US">
              <a:solidFill>
                <a:prstClr val="black">
                  <a:tint val="75000"/>
                </a:prstClr>
              </a:solidFill>
              <a:latin typeface="Calibri" panose="020F0502020204030204"/>
              <a:cs typeface="+mn-cs"/>
            </a:endParaRPr>
          </a:p>
        </p:txBody>
      </p:sp>
      <p:graphicFrame>
        <p:nvGraphicFramePr>
          <p:cNvPr id="7" name="Table 6">
            <a:extLst>
              <a:ext uri="{FF2B5EF4-FFF2-40B4-BE49-F238E27FC236}">
                <a16:creationId xmlns:a16="http://schemas.microsoft.com/office/drawing/2014/main" id="{66323387-C134-514F-A36B-0060E96B2C65}"/>
              </a:ext>
            </a:extLst>
          </p:cNvPr>
          <p:cNvGraphicFramePr>
            <a:graphicFrameLocks noGrp="1"/>
          </p:cNvGraphicFramePr>
          <p:nvPr>
            <p:extLst>
              <p:ext uri="{D42A27DB-BD31-4B8C-83A1-F6EECF244321}">
                <p14:modId xmlns:p14="http://schemas.microsoft.com/office/powerpoint/2010/main" val="1226399535"/>
              </p:ext>
            </p:extLst>
          </p:nvPr>
        </p:nvGraphicFramePr>
        <p:xfrm>
          <a:off x="399282" y="1244600"/>
          <a:ext cx="8347911" cy="4935350"/>
        </p:xfrm>
        <a:graphic>
          <a:graphicData uri="http://schemas.openxmlformats.org/drawingml/2006/table">
            <a:tbl>
              <a:tblPr firstRow="1" firstCol="1" bandRow="1">
                <a:tableStyleId>{5C22544A-7EE6-4342-B048-85BDC9FD1C3A}</a:tableStyleId>
              </a:tblPr>
              <a:tblGrid>
                <a:gridCol w="3176082">
                  <a:extLst>
                    <a:ext uri="{9D8B030D-6E8A-4147-A177-3AD203B41FA5}">
                      <a16:colId xmlns:a16="http://schemas.microsoft.com/office/drawing/2014/main" val="1272370213"/>
                    </a:ext>
                  </a:extLst>
                </a:gridCol>
                <a:gridCol w="1723943">
                  <a:extLst>
                    <a:ext uri="{9D8B030D-6E8A-4147-A177-3AD203B41FA5}">
                      <a16:colId xmlns:a16="http://schemas.microsoft.com/office/drawing/2014/main" val="3194914738"/>
                    </a:ext>
                  </a:extLst>
                </a:gridCol>
                <a:gridCol w="1723943">
                  <a:extLst>
                    <a:ext uri="{9D8B030D-6E8A-4147-A177-3AD203B41FA5}">
                      <a16:colId xmlns:a16="http://schemas.microsoft.com/office/drawing/2014/main" val="2899261470"/>
                    </a:ext>
                  </a:extLst>
                </a:gridCol>
                <a:gridCol w="1723943">
                  <a:extLst>
                    <a:ext uri="{9D8B030D-6E8A-4147-A177-3AD203B41FA5}">
                      <a16:colId xmlns:a16="http://schemas.microsoft.com/office/drawing/2014/main" val="28470761"/>
                    </a:ext>
                  </a:extLst>
                </a:gridCol>
              </a:tblGrid>
              <a:tr h="757615">
                <a:tc gridSpan="4">
                  <a:txBody>
                    <a:bodyPr/>
                    <a:lstStyle/>
                    <a:p>
                      <a:pPr marL="0" marR="0" algn="ctr">
                        <a:lnSpc>
                          <a:spcPct val="107000"/>
                        </a:lnSpc>
                        <a:spcBef>
                          <a:spcPts val="0"/>
                        </a:spcBef>
                        <a:spcAft>
                          <a:spcPts val="0"/>
                        </a:spcAft>
                      </a:pPr>
                      <a:r>
                        <a:rPr lang="en-US" sz="2400" dirty="0">
                          <a:effectLst/>
                        </a:rPr>
                        <a:t> Average Annual Damages</a:t>
                      </a:r>
                    </a:p>
                    <a:p>
                      <a:pPr marL="0" marR="0" algn="ctr">
                        <a:lnSpc>
                          <a:spcPct val="107000"/>
                        </a:lnSpc>
                        <a:spcBef>
                          <a:spcPts val="0"/>
                        </a:spcBef>
                        <a:spcAft>
                          <a:spcPts val="0"/>
                        </a:spcAft>
                      </a:pPr>
                      <a:r>
                        <a:rPr lang="en-US" sz="2400" dirty="0">
                          <a:effectLst/>
                        </a:rPr>
                        <a:t>(average year of flow restriction implementation)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2856"/>
                  </a:ext>
                </a:extLst>
              </a:tr>
              <a:tr h="595712">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Proposal</a:t>
                      </a:r>
                    </a:p>
                  </a:txBody>
                  <a:tcPr marL="68580" marR="68580" marT="0" marB="0" anchor="ctr">
                    <a:lnR w="28575"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NMFS</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75000"/>
                      </a:schemeClr>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USFWS</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C00000"/>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CDFW</a:t>
                      </a:r>
                    </a:p>
                  </a:txBody>
                  <a:tcPr marL="68580" marR="68580" marT="0" marB="0" anchor="ctr">
                    <a:lnL w="28575" cap="flat" cmpd="sng" algn="ctr">
                      <a:solidFill>
                        <a:schemeClr val="bg1"/>
                      </a:solidFill>
                      <a:prstDash val="solid"/>
                      <a:round/>
                      <a:headEnd type="none" w="med" len="med"/>
                      <a:tailEnd type="none" w="med" len="med"/>
                    </a:lnL>
                    <a:solidFill>
                      <a:srgbClr val="FF9D00"/>
                    </a:solidFill>
                  </a:tcPr>
                </a:tc>
                <a:extLst>
                  <a:ext uri="{0D108BD9-81ED-4DB2-BD59-A6C34878D82A}">
                    <a16:rowId xmlns:a16="http://schemas.microsoft.com/office/drawing/2014/main" val="2759679449"/>
                  </a:ext>
                </a:extLst>
              </a:tr>
              <a:tr h="595712">
                <a:tc>
                  <a:txBody>
                    <a:bodyPr/>
                    <a:lstStyle/>
                    <a:p>
                      <a:pPr marL="0" marR="0" algn="ctr">
                        <a:lnSpc>
                          <a:spcPct val="107000"/>
                        </a:lnSpc>
                        <a:spcBef>
                          <a:spcPts val="0"/>
                        </a:spcBef>
                        <a:spcAft>
                          <a:spcPts val="0"/>
                        </a:spcAft>
                      </a:pPr>
                      <a:r>
                        <a:rPr lang="en-US" sz="1800" dirty="0">
                          <a:effectLst/>
                        </a:rPr>
                        <a:t>Loss in Agricultural Revenue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800" dirty="0">
                          <a:effectLst/>
                        </a:rPr>
                        <a:t>$27.6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solidFill>
                      <a:schemeClr val="accent5">
                        <a:lumMod val="75000"/>
                      </a:schemeClr>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$27.3 MM</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$15.1 MM</a:t>
                      </a:r>
                    </a:p>
                  </a:txBody>
                  <a:tcPr marL="68580" marR="68580" marT="0" marB="0" anchor="ctr">
                    <a:solidFill>
                      <a:srgbClr val="FF9D00"/>
                    </a:solidFill>
                  </a:tcPr>
                </a:tc>
                <a:extLst>
                  <a:ext uri="{0D108BD9-81ED-4DB2-BD59-A6C34878D82A}">
                    <a16:rowId xmlns:a16="http://schemas.microsoft.com/office/drawing/2014/main" val="3604555555"/>
                  </a:ext>
                </a:extLst>
              </a:tr>
              <a:tr h="595712">
                <a:tc>
                  <a:txBody>
                    <a:bodyPr/>
                    <a:lstStyle/>
                    <a:p>
                      <a:pPr marL="0" marR="0" algn="ctr">
                        <a:lnSpc>
                          <a:spcPct val="107000"/>
                        </a:lnSpc>
                        <a:spcBef>
                          <a:spcPts val="0"/>
                        </a:spcBef>
                        <a:spcAft>
                          <a:spcPts val="0"/>
                        </a:spcAft>
                      </a:pPr>
                      <a:r>
                        <a:rPr lang="en-US" sz="1800" dirty="0">
                          <a:effectLst/>
                        </a:rPr>
                        <a:t>Loss in Total Income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800" dirty="0">
                          <a:effectLst/>
                        </a:rPr>
                        <a:t>$17.0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solidFill>
                      <a:schemeClr val="accent5">
                        <a:lumMod val="75000"/>
                      </a:schemeClr>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$17.3 MM</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$14.3 MM</a:t>
                      </a:r>
                    </a:p>
                  </a:txBody>
                  <a:tcPr marL="68580" marR="68580" marT="0" marB="0" anchor="ctr">
                    <a:solidFill>
                      <a:srgbClr val="FF9D00"/>
                    </a:solidFill>
                  </a:tcPr>
                </a:tc>
                <a:extLst>
                  <a:ext uri="{0D108BD9-81ED-4DB2-BD59-A6C34878D82A}">
                    <a16:rowId xmlns:a16="http://schemas.microsoft.com/office/drawing/2014/main" val="1791248810"/>
                  </a:ext>
                </a:extLst>
              </a:tr>
              <a:tr h="595712">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Loss in Tax Revenue</a:t>
                      </a:r>
                    </a:p>
                  </a:txBody>
                  <a:tcPr marL="68580" marR="68580" marT="0" marB="0" anchor="ctr">
                    <a:lnR w="28575"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800" dirty="0">
                          <a:effectLst/>
                        </a:rPr>
                        <a:t>$5.4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solidFill>
                      <a:schemeClr val="accent5">
                        <a:lumMod val="75000"/>
                      </a:schemeClr>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$5.5 MM</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$4.0 MM</a:t>
                      </a:r>
                    </a:p>
                  </a:txBody>
                  <a:tcPr marL="68580" marR="68580" marT="0" marB="0" anchor="ctr">
                    <a:solidFill>
                      <a:srgbClr val="FF9D00"/>
                    </a:solidFill>
                  </a:tcPr>
                </a:tc>
                <a:extLst>
                  <a:ext uri="{0D108BD9-81ED-4DB2-BD59-A6C34878D82A}">
                    <a16:rowId xmlns:a16="http://schemas.microsoft.com/office/drawing/2014/main" val="3285384156"/>
                  </a:ext>
                </a:extLst>
              </a:tr>
              <a:tr h="595712">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Loss in Property Value</a:t>
                      </a:r>
                    </a:p>
                  </a:txBody>
                  <a:tcPr marL="68580" marR="68580" marT="0" marB="0" anchor="ctr">
                    <a:lnR w="28575" cap="flat" cmpd="sng" algn="ctr">
                      <a:solidFill>
                        <a:schemeClr val="bg1"/>
                      </a:solidFill>
                      <a:prstDash val="solid"/>
                      <a:round/>
                      <a:headEnd type="none" w="med" len="med"/>
                      <a:tailEnd type="none" w="med" len="med"/>
                    </a:lnR>
                  </a:tcPr>
                </a:tc>
                <a:tc>
                  <a:txBody>
                    <a:bodyPr/>
                    <a:lstStyle/>
                    <a:p>
                      <a:pPr algn="ctr" fontAlgn="b"/>
                      <a:r>
                        <a:rPr lang="en-US" sz="1800" u="none" strike="noStrike" dirty="0">
                          <a:effectLst/>
                          <a:latin typeface="+mn-lt"/>
                        </a:rPr>
                        <a:t>$342 MM</a:t>
                      </a:r>
                      <a:endParaRPr lang="en-US" sz="1800" b="0" i="0" u="none" strike="noStrike" dirty="0">
                        <a:solidFill>
                          <a:srgbClr val="000000"/>
                        </a:solidFill>
                        <a:effectLst/>
                        <a:latin typeface="+mn-lt"/>
                      </a:endParaRPr>
                    </a:p>
                  </a:txBody>
                  <a:tcPr marL="9525" marR="9525" marT="9525" marB="0" anchor="ctr">
                    <a:lnL w="28575" cap="flat" cmpd="sng" algn="ctr">
                      <a:solidFill>
                        <a:schemeClr val="bg1"/>
                      </a:solidFill>
                      <a:prstDash val="solid"/>
                      <a:round/>
                      <a:headEnd type="none" w="med" len="med"/>
                      <a:tailEnd type="none" w="med" len="med"/>
                    </a:lnL>
                    <a:solidFill>
                      <a:schemeClr val="accent5">
                        <a:lumMod val="75000"/>
                      </a:schemeClr>
                    </a:solidFill>
                  </a:tcPr>
                </a:tc>
                <a:tc>
                  <a:txBody>
                    <a:bodyPr/>
                    <a:lstStyle/>
                    <a:p>
                      <a:pPr algn="ctr" fontAlgn="b"/>
                      <a:r>
                        <a:rPr lang="en-US" sz="1800" u="none" strike="noStrike" dirty="0">
                          <a:effectLst/>
                          <a:latin typeface="+mn-lt"/>
                        </a:rPr>
                        <a:t>$346 MM</a:t>
                      </a:r>
                      <a:endParaRPr lang="en-US" sz="1800" b="0" i="0" u="none" strike="noStrike" dirty="0">
                        <a:solidFill>
                          <a:srgbClr val="000000"/>
                        </a:solidFill>
                        <a:effectLst/>
                        <a:latin typeface="+mn-lt"/>
                      </a:endParaRPr>
                    </a:p>
                  </a:txBody>
                  <a:tcPr marL="9525" marR="9525" marT="9525" marB="0" anchor="ctr">
                    <a:solidFill>
                      <a:srgbClr val="C00000"/>
                    </a:solidFill>
                  </a:tcPr>
                </a:tc>
                <a:tc>
                  <a:txBody>
                    <a:bodyPr/>
                    <a:lstStyle/>
                    <a:p>
                      <a:pPr algn="ctr" fontAlgn="b"/>
                      <a:r>
                        <a:rPr lang="en-US" sz="1800" u="none" strike="noStrike" dirty="0">
                          <a:effectLst/>
                          <a:latin typeface="+mn-lt"/>
                        </a:rPr>
                        <a:t>$245 MM</a:t>
                      </a:r>
                      <a:endParaRPr lang="en-US" sz="1800" b="0" i="0" u="none" strike="noStrike" dirty="0">
                        <a:solidFill>
                          <a:srgbClr val="000000"/>
                        </a:solidFill>
                        <a:effectLst/>
                        <a:latin typeface="+mn-lt"/>
                      </a:endParaRPr>
                    </a:p>
                  </a:txBody>
                  <a:tcPr marL="9525" marR="9525" marT="9525" marB="0" anchor="ctr">
                    <a:solidFill>
                      <a:srgbClr val="FF9D00"/>
                    </a:solidFill>
                  </a:tcPr>
                </a:tc>
                <a:extLst>
                  <a:ext uri="{0D108BD9-81ED-4DB2-BD59-A6C34878D82A}">
                    <a16:rowId xmlns:a16="http://schemas.microsoft.com/office/drawing/2014/main" val="652903642"/>
                  </a:ext>
                </a:extLst>
              </a:tr>
              <a:tr h="595712">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Dairy</a:t>
                      </a:r>
                      <a:r>
                        <a:rPr lang="en-US" sz="1800" b="1" baseline="0" dirty="0">
                          <a:effectLst/>
                          <a:latin typeface="Calibri" panose="020F0502020204030204" pitchFamily="34" charset="0"/>
                          <a:ea typeface="Calibri" panose="020F0502020204030204" pitchFamily="34" charset="0"/>
                          <a:cs typeface="Times New Roman" panose="02020603050405020304" pitchFamily="18" charset="0"/>
                        </a:rPr>
                        <a:t> Losses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bg1"/>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$13 MM</a:t>
                      </a:r>
                    </a:p>
                  </a:txBody>
                  <a:tcPr marL="68580" marR="68580" marT="0" marB="0" anchor="ctr">
                    <a:lnL w="28575" cap="flat" cmpd="sng" algn="ctr">
                      <a:solidFill>
                        <a:schemeClr val="bg1"/>
                      </a:solidFill>
                      <a:prstDash val="solid"/>
                      <a:round/>
                      <a:headEnd type="none" w="med" len="med"/>
                      <a:tailEnd type="none" w="med" len="med"/>
                    </a:lnL>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$11.4 MM</a:t>
                      </a:r>
                    </a:p>
                  </a:txBody>
                  <a:tcPr marL="68580" marR="68580" marT="0" marB="0" anchor="ctr">
                    <a:lnB w="28575" cap="flat" cmpd="sng" algn="ctr">
                      <a:solidFill>
                        <a:srgbClr val="FF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$9.2 MM</a:t>
                      </a:r>
                    </a:p>
                  </a:txBody>
                  <a:tcPr marL="68580" marR="68580" marT="0" marB="0" anchor="ctr">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1880281304"/>
                  </a:ext>
                </a:extLst>
              </a:tr>
              <a:tr h="595712">
                <a:tc>
                  <a:txBody>
                    <a:bodyPr/>
                    <a:lstStyle/>
                    <a:p>
                      <a:pPr marL="0" marR="0" algn="ctr">
                        <a:lnSpc>
                          <a:spcPct val="107000"/>
                        </a:lnSpc>
                        <a:spcBef>
                          <a:spcPts val="0"/>
                        </a:spcBef>
                        <a:spcAft>
                          <a:spcPts val="0"/>
                        </a:spcAft>
                      </a:pPr>
                      <a:r>
                        <a:rPr lang="en-US" sz="1800" b="1" dirty="0">
                          <a:effectLst/>
                        </a:rPr>
                        <a:t>Overall Average Annual Damages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$405 MM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800" b="1" dirty="0">
                          <a:effectLst/>
                        </a:rPr>
                        <a:t>$407.5 MM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$287.6 MM</a:t>
                      </a: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3886885659"/>
                  </a:ext>
                </a:extLst>
              </a:tr>
            </a:tbl>
          </a:graphicData>
        </a:graphic>
      </p:graphicFrame>
    </p:spTree>
    <p:extLst>
      <p:ext uri="{BB962C8B-B14F-4D97-AF65-F5344CB8AC3E}">
        <p14:creationId xmlns:p14="http://schemas.microsoft.com/office/powerpoint/2010/main" val="207363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58F1-C624-4BEE-B658-A528F87D16DA}"/>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1A5434DD-3CC0-4F48-A23A-C54180C4B3F5}"/>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31</a:t>
            </a:fld>
            <a:endParaRPr lang="en-US">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D94D655B-AAFA-44B2-A7DF-5599C3A220B9}"/>
              </a:ext>
            </a:extLst>
          </p:cNvPr>
          <p:cNvSpPr>
            <a:spLocks noGrp="1"/>
          </p:cNvSpPr>
          <p:nvPr>
            <p:ph sz="quarter" idx="12"/>
          </p:nvPr>
        </p:nvSpPr>
        <p:spPr>
          <a:xfrm>
            <a:off x="344400" y="1061533"/>
            <a:ext cx="8452724" cy="4893972"/>
          </a:xfrm>
        </p:spPr>
        <p:txBody>
          <a:bodyPr>
            <a:normAutofit/>
          </a:bodyPr>
          <a:lstStyle/>
          <a:p>
            <a:pPr>
              <a:spcAft>
                <a:spcPts val="0"/>
              </a:spcAft>
              <a:buFont typeface="Arial" panose="020B0604020202020204" pitchFamily="34" charset="0"/>
              <a:buChar char="•"/>
            </a:pPr>
            <a:r>
              <a:rPr lang="en-US" sz="2000" spc="-30" dirty="0">
                <a:solidFill>
                  <a:schemeClr val="accent1">
                    <a:lumMod val="75000"/>
                  </a:schemeClr>
                </a:solidFill>
              </a:rPr>
              <a:t>Economic analysis of the current proposals </a:t>
            </a:r>
            <a:r>
              <a:rPr lang="en-US" sz="2000" b="1" spc="-30" dirty="0">
                <a:solidFill>
                  <a:schemeClr val="accent1">
                    <a:lumMod val="75000"/>
                  </a:schemeClr>
                </a:solidFill>
              </a:rPr>
              <a:t>reveal a number of factors omitted</a:t>
            </a:r>
          </a:p>
          <a:p>
            <a:pPr>
              <a:spcAft>
                <a:spcPts val="0"/>
              </a:spcAft>
              <a:buFont typeface="Arial" panose="020B0604020202020204" pitchFamily="34" charset="0"/>
              <a:buChar char="•"/>
            </a:pPr>
            <a:r>
              <a:rPr lang="en-US" sz="2000" spc="-30" dirty="0">
                <a:solidFill>
                  <a:schemeClr val="accent1">
                    <a:lumMod val="75000"/>
                  </a:schemeClr>
                </a:solidFill>
              </a:rPr>
              <a:t>Deep analysis of the economic effect of increased water diversions clearly shows that it will lead to no economic or community benefits</a:t>
            </a:r>
          </a:p>
          <a:p>
            <a:pPr>
              <a:spcAft>
                <a:spcPts val="0"/>
              </a:spcAft>
              <a:buFont typeface="Arial" panose="020B0604020202020204" pitchFamily="34" charset="0"/>
              <a:buChar char="•"/>
            </a:pPr>
            <a:r>
              <a:rPr lang="en-US" sz="2000" spc="-30" dirty="0">
                <a:solidFill>
                  <a:schemeClr val="accent1">
                    <a:lumMod val="75000"/>
                  </a:schemeClr>
                </a:solidFill>
              </a:rPr>
              <a:t>Given the </a:t>
            </a:r>
            <a:r>
              <a:rPr lang="en-US" sz="2000" b="1" spc="-30" dirty="0">
                <a:solidFill>
                  <a:schemeClr val="accent1">
                    <a:lumMod val="75000"/>
                  </a:schemeClr>
                </a:solidFill>
              </a:rPr>
              <a:t>increasing variable climate</a:t>
            </a:r>
            <a:r>
              <a:rPr lang="en-US" sz="2000" spc="-30" dirty="0">
                <a:solidFill>
                  <a:schemeClr val="accent1">
                    <a:lumMod val="75000"/>
                  </a:schemeClr>
                </a:solidFill>
              </a:rPr>
              <a:t>, water rights are necessary to ensure a sustainable future of agriculture and to allow for the agricultural sector to continue high contributions to the state of California</a:t>
            </a:r>
            <a:endParaRPr lang="en-US" sz="2000" b="1" spc="-30" dirty="0">
              <a:solidFill>
                <a:schemeClr val="accent1">
                  <a:lumMod val="75000"/>
                </a:schemeClr>
              </a:solidFill>
            </a:endParaRPr>
          </a:p>
          <a:p>
            <a:pPr>
              <a:spcAft>
                <a:spcPts val="0"/>
              </a:spcAft>
              <a:buFont typeface="Arial" panose="020B0604020202020204" pitchFamily="34" charset="0"/>
              <a:buChar char="•"/>
            </a:pPr>
            <a:r>
              <a:rPr lang="en-US" sz="2000" spc="-30" dirty="0">
                <a:solidFill>
                  <a:schemeClr val="accent1">
                    <a:lumMod val="75000"/>
                  </a:schemeClr>
                </a:solidFill>
              </a:rPr>
              <a:t>Let’s keep California as the top producer of agriculture by </a:t>
            </a:r>
            <a:r>
              <a:rPr lang="en-US" sz="2000" b="1" spc="-30" dirty="0">
                <a:solidFill>
                  <a:schemeClr val="accent1">
                    <a:lumMod val="75000"/>
                  </a:schemeClr>
                </a:solidFill>
              </a:rPr>
              <a:t>not</a:t>
            </a:r>
            <a:r>
              <a:rPr lang="en-US" sz="2000" spc="-30" dirty="0">
                <a:solidFill>
                  <a:schemeClr val="accent1">
                    <a:lumMod val="75000"/>
                  </a:schemeClr>
                </a:solidFill>
              </a:rPr>
              <a:t> implementing water diversions. </a:t>
            </a:r>
            <a:r>
              <a:rPr lang="en-US" sz="2000" b="1" spc="-30" dirty="0">
                <a:solidFill>
                  <a:schemeClr val="accent1">
                    <a:lumMod val="75000"/>
                  </a:schemeClr>
                </a:solidFill>
              </a:rPr>
              <a:t>Farmers deserve water rights!</a:t>
            </a:r>
          </a:p>
        </p:txBody>
      </p:sp>
      <p:pic>
        <p:nvPicPr>
          <p:cNvPr id="6" name="Picture 5">
            <a:extLst>
              <a:ext uri="{FF2B5EF4-FFF2-40B4-BE49-F238E27FC236}">
                <a16:creationId xmlns:a16="http://schemas.microsoft.com/office/drawing/2014/main" id="{3B205B42-5E60-41C6-9F38-EBCBB520F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396" y="3836517"/>
            <a:ext cx="4304004" cy="2384015"/>
          </a:xfrm>
          <a:prstGeom prst="rect">
            <a:avLst/>
          </a:prstGeom>
        </p:spPr>
      </p:pic>
      <p:pic>
        <p:nvPicPr>
          <p:cNvPr id="1026" name="Picture 2" descr="See the source image">
            <a:extLst>
              <a:ext uri="{FF2B5EF4-FFF2-40B4-BE49-F238E27FC236}">
                <a16:creationId xmlns:a16="http://schemas.microsoft.com/office/drawing/2014/main" id="{BFC5C10B-8E49-484F-839B-7938B1AC89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3263" y="3836517"/>
            <a:ext cx="3867456" cy="241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2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B008-8959-4ADA-8C00-92CDA25C6D12}"/>
              </a:ext>
            </a:extLst>
          </p:cNvPr>
          <p:cNvSpPr>
            <a:spLocks noGrp="1"/>
          </p:cNvSpPr>
          <p:nvPr>
            <p:ph type="title"/>
          </p:nvPr>
        </p:nvSpPr>
        <p:spPr/>
        <p:txBody>
          <a:bodyPr/>
          <a:lstStyle/>
          <a:p>
            <a:r>
              <a:rPr lang="en-US" dirty="0"/>
              <a:t>Extra Slides</a:t>
            </a:r>
          </a:p>
        </p:txBody>
      </p:sp>
      <p:sp>
        <p:nvSpPr>
          <p:cNvPr id="3" name="Slide Number Placeholder 2">
            <a:extLst>
              <a:ext uri="{FF2B5EF4-FFF2-40B4-BE49-F238E27FC236}">
                <a16:creationId xmlns:a16="http://schemas.microsoft.com/office/drawing/2014/main" id="{2910D99E-F41F-4175-8122-8C8EF64BFF9A}"/>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32</a:t>
            </a:fld>
            <a:endParaRPr lang="en-US">
              <a:solidFill>
                <a:prstClr val="black">
                  <a:tint val="75000"/>
                </a:prstClr>
              </a:solidFill>
              <a:latin typeface="Calibri" panose="020F0502020204030204"/>
              <a:cs typeface="+mn-cs"/>
            </a:endParaRPr>
          </a:p>
        </p:txBody>
      </p:sp>
      <p:sp>
        <p:nvSpPr>
          <p:cNvPr id="7" name="Content Placeholder 3">
            <a:extLst>
              <a:ext uri="{FF2B5EF4-FFF2-40B4-BE49-F238E27FC236}">
                <a16:creationId xmlns:a16="http://schemas.microsoft.com/office/drawing/2014/main" id="{5BC8F78D-EE87-BF4F-AA4C-4452E46935CC}"/>
              </a:ext>
            </a:extLst>
          </p:cNvPr>
          <p:cNvSpPr>
            <a:spLocks noGrp="1"/>
          </p:cNvSpPr>
          <p:nvPr>
            <p:ph sz="quarter" idx="12"/>
          </p:nvPr>
        </p:nvSpPr>
        <p:spPr>
          <a:xfrm>
            <a:off x="346876" y="1143001"/>
            <a:ext cx="8452724" cy="4893972"/>
          </a:xfrm>
        </p:spPr>
        <p:txBody>
          <a:bodyPr>
            <a:normAutofit/>
          </a:bodyPr>
          <a:lstStyle/>
          <a:p>
            <a:pPr>
              <a:spcAft>
                <a:spcPts val="600"/>
              </a:spcAft>
              <a:buSzPct val="75000"/>
              <a:buFont typeface="Arial" panose="020B0604020202020204" pitchFamily="34" charset="0"/>
              <a:buChar char="•"/>
            </a:pPr>
            <a:r>
              <a:rPr lang="en-US" sz="2400" spc="-30" dirty="0">
                <a:solidFill>
                  <a:schemeClr val="accent1">
                    <a:lumMod val="75000"/>
                  </a:schemeClr>
                </a:solidFill>
              </a:rPr>
              <a:t>Methodology (2 slides)</a:t>
            </a:r>
          </a:p>
          <a:p>
            <a:pPr>
              <a:spcAft>
                <a:spcPts val="600"/>
              </a:spcAft>
              <a:buSzPct val="75000"/>
              <a:buFont typeface="Arial" panose="020B0604020202020204" pitchFamily="34" charset="0"/>
              <a:buChar char="•"/>
            </a:pPr>
            <a:r>
              <a:rPr lang="en-US" sz="2400" spc="-30" dirty="0">
                <a:solidFill>
                  <a:schemeClr val="accent1">
                    <a:lumMod val="75000"/>
                  </a:schemeClr>
                </a:solidFill>
              </a:rPr>
              <a:t>Methodology: analysis of ripple effects  (2 slides)</a:t>
            </a:r>
          </a:p>
          <a:p>
            <a:pPr>
              <a:spcAft>
                <a:spcPts val="600"/>
              </a:spcAft>
              <a:buSzPct val="75000"/>
              <a:buFont typeface="Arial" panose="020B0604020202020204" pitchFamily="34" charset="0"/>
              <a:buChar char="•"/>
            </a:pPr>
            <a:r>
              <a:rPr lang="en-US" sz="2400" spc="-30" dirty="0">
                <a:solidFill>
                  <a:schemeClr val="accent1">
                    <a:lumMod val="75000"/>
                  </a:schemeClr>
                </a:solidFill>
              </a:rPr>
              <a:t>Turlock: one-third of population employed by agricultural industry</a:t>
            </a:r>
          </a:p>
          <a:p>
            <a:pPr>
              <a:spcAft>
                <a:spcPts val="600"/>
              </a:spcAft>
              <a:buSzPct val="75000"/>
              <a:buFont typeface="Arial" panose="020B0604020202020204" pitchFamily="34" charset="0"/>
              <a:buChar char="•"/>
            </a:pPr>
            <a:r>
              <a:rPr lang="en-US" sz="2400" spc="-30" dirty="0">
                <a:solidFill>
                  <a:schemeClr val="accent1">
                    <a:lumMod val="75000"/>
                  </a:schemeClr>
                </a:solidFill>
              </a:rPr>
              <a:t>UC Davis IMPLAN multiplier limitations</a:t>
            </a:r>
          </a:p>
          <a:p>
            <a:pPr>
              <a:spcAft>
                <a:spcPts val="600"/>
              </a:spcAft>
              <a:buSzPct val="75000"/>
              <a:buFont typeface="Arial" panose="020B0604020202020204" pitchFamily="34" charset="0"/>
              <a:buChar char="•"/>
            </a:pPr>
            <a:r>
              <a:rPr lang="en-US" sz="2400" spc="-30" dirty="0">
                <a:solidFill>
                  <a:schemeClr val="accent1">
                    <a:lumMod val="75000"/>
                  </a:schemeClr>
                </a:solidFill>
              </a:rPr>
              <a:t>Ascend analysis of ripple effect caused loss of agricultural output</a:t>
            </a:r>
            <a:br>
              <a:rPr lang="en-US" sz="2400" spc="-30" dirty="0">
                <a:solidFill>
                  <a:schemeClr val="accent1">
                    <a:lumMod val="75000"/>
                  </a:schemeClr>
                </a:solidFill>
              </a:rPr>
            </a:br>
            <a:r>
              <a:rPr lang="en-US" sz="2400" spc="-30" dirty="0">
                <a:solidFill>
                  <a:schemeClr val="accent1">
                    <a:lumMod val="75000"/>
                  </a:schemeClr>
                </a:solidFill>
              </a:rPr>
              <a:t>(6 slides)</a:t>
            </a:r>
          </a:p>
        </p:txBody>
      </p:sp>
      <p:pic>
        <p:nvPicPr>
          <p:cNvPr id="8" name="Picture 7">
            <a:extLst>
              <a:ext uri="{FF2B5EF4-FFF2-40B4-BE49-F238E27FC236}">
                <a16:creationId xmlns:a16="http://schemas.microsoft.com/office/drawing/2014/main" id="{E6310A66-341D-0D42-A534-0EDC5D6DA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6279" y="3616325"/>
            <a:ext cx="5513917" cy="2556707"/>
          </a:xfrm>
          <a:prstGeom prst="rect">
            <a:avLst/>
          </a:prstGeom>
        </p:spPr>
      </p:pic>
    </p:spTree>
    <p:extLst>
      <p:ext uri="{BB962C8B-B14F-4D97-AF65-F5344CB8AC3E}">
        <p14:creationId xmlns:p14="http://schemas.microsoft.com/office/powerpoint/2010/main" val="1601027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dirty="0"/>
              <a:t>Methodology (1 of 2)</a:t>
            </a:r>
            <a:endParaRPr lang="en-US" sz="2800" dirty="0">
              <a:latin typeface="+mn-lt"/>
            </a:endParaRP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p:txBody>
          <a:bodyPr>
            <a:normAutofit/>
          </a:bodyPr>
          <a:lstStyle/>
          <a:p>
            <a:pPr>
              <a:buSzPct val="75000"/>
              <a:buFont typeface="Arial" panose="020B0604020202020204" pitchFamily="34" charset="0"/>
              <a:buChar char="•"/>
            </a:pPr>
            <a:r>
              <a:rPr lang="en-US" sz="2200" spc="-30" dirty="0">
                <a:solidFill>
                  <a:schemeClr val="accent1">
                    <a:lumMod val="75000"/>
                  </a:schemeClr>
                </a:solidFill>
              </a:rPr>
              <a:t>Ascend developed a general equilibrium model that determines damages through two phases, following a causality chain that explains how changes in explanatory variables affect response variables</a:t>
            </a:r>
          </a:p>
          <a:p>
            <a:pPr marL="552163" lvl="1" indent="-342900">
              <a:buFont typeface="+mj-lt"/>
              <a:buAutoNum type="arabicPeriod"/>
            </a:pPr>
            <a:r>
              <a:rPr lang="en-US" sz="2200" spc="-30" dirty="0">
                <a:solidFill>
                  <a:schemeClr val="accent1">
                    <a:lumMod val="75000"/>
                  </a:schemeClr>
                </a:solidFill>
              </a:rPr>
              <a:t>Econometrically modeling available irrigated acreage, based upon water inputs provided by TID’s historical analysis</a:t>
            </a:r>
          </a:p>
          <a:p>
            <a:pPr marL="552163" lvl="1" indent="-342900">
              <a:buFont typeface="+mj-lt"/>
              <a:buAutoNum type="arabicPeriod"/>
            </a:pPr>
            <a:r>
              <a:rPr lang="en-US" sz="2200" spc="-30" dirty="0">
                <a:solidFill>
                  <a:schemeClr val="accent1">
                    <a:lumMod val="75000"/>
                  </a:schemeClr>
                </a:solidFill>
              </a:rPr>
              <a:t>Assessing agricultural revenue with a linear optimization model that maximizes yearly agricultural profits</a:t>
            </a:r>
          </a:p>
          <a:p>
            <a:pPr lvl="1"/>
            <a:endParaRPr lang="en-US" sz="2200" spc="-3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1BFADA1D-1E19-452F-8D08-0B9C49F8E113}"/>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33</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22036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dirty="0"/>
              <a:t>Methodology (2 of 2)</a:t>
            </a:r>
            <a:endParaRPr lang="en-US" sz="2800" dirty="0">
              <a:latin typeface="+mn-lt"/>
            </a:endParaRP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6" y="1143001"/>
                <a:ext cx="8452724" cy="4910666"/>
              </a:xfrm>
            </p:spPr>
            <p:txBody>
              <a:bodyPr>
                <a:normAutofit fontScale="85000" lnSpcReduction="10000"/>
              </a:bodyPr>
              <a:lstStyle/>
              <a:p>
                <a:pPr>
                  <a:spcAft>
                    <a:spcPts val="300"/>
                  </a:spcAft>
                  <a:buFont typeface="Arial" panose="020B0604020202020204" pitchFamily="34" charset="0"/>
                  <a:buChar char="•"/>
                </a:pPr>
                <a:r>
                  <a:rPr lang="en-US" sz="1900" dirty="0">
                    <a:solidFill>
                      <a:schemeClr val="accent1">
                        <a:lumMod val="75000"/>
                      </a:schemeClr>
                    </a:solidFill>
                  </a:rPr>
                  <a:t>Econometric model for irrigated acreage</a:t>
                </a:r>
                <a:r>
                  <a:rPr lang="en-US" dirty="0">
                    <a:solidFill>
                      <a:schemeClr val="accent1">
                        <a:lumMod val="75000"/>
                      </a:schemeClr>
                    </a:solidFill>
                  </a:rPr>
                  <a:t>:</a:t>
                </a:r>
              </a:p>
              <a:p>
                <a:pPr marL="0" indent="0">
                  <a:spcAft>
                    <a:spcPts val="300"/>
                  </a:spcAft>
                  <a:buNone/>
                </a:pPr>
                <a14:m>
                  <m:oMathPara xmlns:m="http://schemas.openxmlformats.org/officeDocument/2006/math">
                    <m:oMathParaPr>
                      <m:jc m:val="centerGroup"/>
                    </m:oMathParaPr>
                    <m:oMath xmlns:m="http://schemas.openxmlformats.org/officeDocument/2006/math">
                      <m:r>
                        <a:rPr lang="en-US" sz="1900" i="1">
                          <a:solidFill>
                            <a:schemeClr val="accent1">
                              <a:lumMod val="75000"/>
                            </a:schemeClr>
                          </a:solidFill>
                          <a:latin typeface="Cambria Math" panose="02040503050406030204" pitchFamily="18" charset="0"/>
                        </a:rPr>
                        <m:t>𝐼𝑟𝑟𝑖𝑔𝑎𝑡𝑒𝑑</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𝑎𝑐𝑟𝑒𝑎𝑔𝑒</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𝛼</m:t>
                      </m:r>
                      <m:r>
                        <a:rPr lang="en-US" sz="1900" i="1">
                          <a:solidFill>
                            <a:schemeClr val="accent1">
                              <a:lumMod val="75000"/>
                            </a:schemeClr>
                          </a:solidFill>
                          <a:latin typeface="Cambria Math" panose="02040503050406030204" pitchFamily="18" charset="0"/>
                        </a:rPr>
                        <m:t>+</m:t>
                      </m:r>
                      <m:sSub>
                        <m:sSubPr>
                          <m:ctrlPr>
                            <a:rPr lang="en-US" sz="1900" i="1">
                              <a:solidFill>
                                <a:schemeClr val="accent1">
                                  <a:lumMod val="75000"/>
                                </a:schemeClr>
                              </a:solidFill>
                              <a:latin typeface="Cambria Math" panose="02040503050406030204" pitchFamily="18" charset="0"/>
                            </a:rPr>
                          </m:ctrlPr>
                        </m:sSubPr>
                        <m:e>
                          <m:r>
                            <a:rPr lang="en-US" sz="1900" i="1">
                              <a:solidFill>
                                <a:schemeClr val="accent1">
                                  <a:lumMod val="75000"/>
                                </a:schemeClr>
                              </a:solidFill>
                              <a:latin typeface="Cambria Math" panose="02040503050406030204" pitchFamily="18" charset="0"/>
                            </a:rPr>
                            <m:t>𝛽</m:t>
                          </m:r>
                        </m:e>
                        <m:sub>
                          <m:r>
                            <a:rPr lang="en-US" sz="1900" i="1">
                              <a:solidFill>
                                <a:schemeClr val="accent1">
                                  <a:lumMod val="75000"/>
                                </a:schemeClr>
                              </a:solidFill>
                              <a:latin typeface="Cambria Math" panose="02040503050406030204" pitchFamily="18" charset="0"/>
                            </a:rPr>
                            <m:t>1</m:t>
                          </m:r>
                        </m:sub>
                      </m:sSub>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𝑡𝑒𝑚𝑝</m:t>
                      </m:r>
                      <m:r>
                        <a:rPr lang="en-US" sz="1900" i="1">
                          <a:solidFill>
                            <a:schemeClr val="accent1">
                              <a:lumMod val="75000"/>
                            </a:schemeClr>
                          </a:solidFill>
                          <a:latin typeface="Cambria Math" panose="02040503050406030204" pitchFamily="18" charset="0"/>
                        </a:rPr>
                        <m:t>+</m:t>
                      </m:r>
                      <m:sSub>
                        <m:sSubPr>
                          <m:ctrlPr>
                            <a:rPr lang="en-US" sz="1900" i="1">
                              <a:solidFill>
                                <a:schemeClr val="accent1">
                                  <a:lumMod val="75000"/>
                                </a:schemeClr>
                              </a:solidFill>
                              <a:latin typeface="Cambria Math" panose="02040503050406030204" pitchFamily="18" charset="0"/>
                            </a:rPr>
                          </m:ctrlPr>
                        </m:sSubPr>
                        <m:e>
                          <m:r>
                            <a:rPr lang="en-US" sz="1900" i="1">
                              <a:solidFill>
                                <a:schemeClr val="accent1">
                                  <a:lumMod val="75000"/>
                                </a:schemeClr>
                              </a:solidFill>
                              <a:latin typeface="Cambria Math" panose="02040503050406030204" pitchFamily="18" charset="0"/>
                            </a:rPr>
                            <m:t>𝛽</m:t>
                          </m:r>
                        </m:e>
                        <m:sub>
                          <m:r>
                            <a:rPr lang="en-US" sz="1900" i="1">
                              <a:solidFill>
                                <a:schemeClr val="accent1">
                                  <a:lumMod val="75000"/>
                                </a:schemeClr>
                              </a:solidFill>
                              <a:latin typeface="Cambria Math" panose="02040503050406030204" pitchFamily="18" charset="0"/>
                            </a:rPr>
                            <m:t>2</m:t>
                          </m:r>
                        </m:sub>
                      </m:sSub>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𝑎𝑝𝑝𝑙𝑖𝑒𝑑</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𝑤𝑎𝑡𝑒𝑟</m:t>
                      </m:r>
                      <m:r>
                        <a:rPr lang="en-US" sz="1900" i="1">
                          <a:solidFill>
                            <a:schemeClr val="accent1">
                              <a:lumMod val="75000"/>
                            </a:schemeClr>
                          </a:solidFill>
                          <a:latin typeface="Cambria Math" panose="02040503050406030204" pitchFamily="18" charset="0"/>
                        </a:rPr>
                        <m:t>+</m:t>
                      </m:r>
                      <m:sSub>
                        <m:sSubPr>
                          <m:ctrlPr>
                            <a:rPr lang="en-US" sz="1900" i="1">
                              <a:solidFill>
                                <a:schemeClr val="accent1">
                                  <a:lumMod val="75000"/>
                                </a:schemeClr>
                              </a:solidFill>
                              <a:latin typeface="Cambria Math" panose="02040503050406030204" pitchFamily="18" charset="0"/>
                            </a:rPr>
                          </m:ctrlPr>
                        </m:sSubPr>
                        <m:e>
                          <m:r>
                            <a:rPr lang="en-US" sz="1900" i="1">
                              <a:solidFill>
                                <a:schemeClr val="accent1">
                                  <a:lumMod val="75000"/>
                                </a:schemeClr>
                              </a:solidFill>
                              <a:latin typeface="Cambria Math" panose="02040503050406030204" pitchFamily="18" charset="0"/>
                            </a:rPr>
                            <m:t>𝛽</m:t>
                          </m:r>
                        </m:e>
                        <m:sub>
                          <m:r>
                            <a:rPr lang="en-US" sz="1900" i="1">
                              <a:solidFill>
                                <a:schemeClr val="accent1">
                                  <a:lumMod val="75000"/>
                                </a:schemeClr>
                              </a:solidFill>
                              <a:latin typeface="Cambria Math" panose="02040503050406030204" pitchFamily="18" charset="0"/>
                            </a:rPr>
                            <m:t>3</m:t>
                          </m:r>
                        </m:sub>
                      </m:sSub>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𝑝𝑟𝑒𝑐𝑖𝑝𝑖𝑡𝑎𝑡𝑖𝑜𝑛</m:t>
                      </m:r>
                    </m:oMath>
                  </m:oMathPara>
                </a14:m>
                <a:endParaRPr lang="en-US" sz="1900" dirty="0">
                  <a:solidFill>
                    <a:schemeClr val="accent1">
                      <a:lumMod val="75000"/>
                    </a:schemeClr>
                  </a:solidFill>
                </a:endParaRPr>
              </a:p>
              <a:p>
                <a:pPr lvl="1">
                  <a:spcAft>
                    <a:spcPts val="1200"/>
                  </a:spcAft>
                </a:pPr>
                <a:r>
                  <a:rPr lang="en-US" sz="1800" dirty="0">
                    <a:solidFill>
                      <a:schemeClr val="accent1">
                        <a:lumMod val="75000"/>
                      </a:schemeClr>
                    </a:solidFill>
                  </a:rPr>
                  <a:t>Where </a:t>
                </a:r>
                <a14:m>
                  <m:oMath xmlns:m="http://schemas.openxmlformats.org/officeDocument/2006/math">
                    <m:r>
                      <a:rPr lang="en-US" sz="1800" i="1">
                        <a:solidFill>
                          <a:schemeClr val="accent1">
                            <a:lumMod val="75000"/>
                          </a:schemeClr>
                        </a:solidFill>
                        <a:latin typeface="Cambria Math" panose="02040503050406030204" pitchFamily="18" charset="0"/>
                      </a:rPr>
                      <m:t>𝛼</m:t>
                    </m:r>
                    <m:r>
                      <a:rPr lang="en-US" sz="1800" i="1">
                        <a:solidFill>
                          <a:schemeClr val="accent1">
                            <a:lumMod val="75000"/>
                          </a:schemeClr>
                        </a:solidFill>
                        <a:latin typeface="Cambria Math" panose="02040503050406030204" pitchFamily="18" charset="0"/>
                      </a:rPr>
                      <m:t> </m:t>
                    </m:r>
                    <m:r>
                      <a:rPr lang="en-US" sz="1800" i="1">
                        <a:solidFill>
                          <a:schemeClr val="accent1">
                            <a:lumMod val="75000"/>
                          </a:schemeClr>
                        </a:solidFill>
                        <a:latin typeface="Cambria Math" panose="02040503050406030204" pitchFamily="18" charset="0"/>
                      </a:rPr>
                      <m:t>𝑎𝑛𝑑</m:t>
                    </m:r>
                    <m:r>
                      <a:rPr lang="en-US" sz="1800" i="1">
                        <a:solidFill>
                          <a:schemeClr val="accent1">
                            <a:lumMod val="75000"/>
                          </a:schemeClr>
                        </a:solidFill>
                        <a:latin typeface="Cambria Math" panose="02040503050406030204" pitchFamily="18" charset="0"/>
                      </a:rPr>
                      <m:t> </m:t>
                    </m:r>
                    <m:sSub>
                      <m:sSubPr>
                        <m:ctrlPr>
                          <a:rPr lang="en-US" sz="1800" i="1">
                            <a:solidFill>
                              <a:schemeClr val="accent1">
                                <a:lumMod val="75000"/>
                              </a:schemeClr>
                            </a:solidFill>
                            <a:latin typeface="Cambria Math" panose="02040503050406030204" pitchFamily="18" charset="0"/>
                          </a:rPr>
                        </m:ctrlPr>
                      </m:sSubPr>
                      <m:e>
                        <m:r>
                          <a:rPr lang="en-US" sz="1800" i="1">
                            <a:solidFill>
                              <a:schemeClr val="accent1">
                                <a:lumMod val="75000"/>
                              </a:schemeClr>
                            </a:solidFill>
                            <a:latin typeface="Cambria Math" panose="02040503050406030204" pitchFamily="18" charset="0"/>
                          </a:rPr>
                          <m:t>𝛽</m:t>
                        </m:r>
                      </m:e>
                      <m:sub>
                        <m:r>
                          <a:rPr lang="en-US" sz="1800" i="1">
                            <a:solidFill>
                              <a:schemeClr val="accent1">
                                <a:lumMod val="75000"/>
                              </a:schemeClr>
                            </a:solidFill>
                            <a:latin typeface="Cambria Math" panose="02040503050406030204" pitchFamily="18" charset="0"/>
                          </a:rPr>
                          <m:t>𝑖</m:t>
                        </m:r>
                      </m:sub>
                    </m:sSub>
                  </m:oMath>
                </a14:m>
                <a:r>
                  <a:rPr lang="en-US" sz="1800" dirty="0">
                    <a:solidFill>
                      <a:schemeClr val="accent1">
                        <a:lumMod val="75000"/>
                      </a:schemeClr>
                    </a:solidFill>
                  </a:rPr>
                  <a:t> are regression coefficients</a:t>
                </a:r>
              </a:p>
              <a:p>
                <a:pPr>
                  <a:spcAft>
                    <a:spcPts val="1200"/>
                  </a:spcAft>
                  <a:buFont typeface="Arial" panose="020B0604020202020204" pitchFamily="34" charset="0"/>
                  <a:buChar char="•"/>
                </a:pPr>
                <a:r>
                  <a:rPr lang="en-US" sz="1900" dirty="0">
                    <a:solidFill>
                      <a:schemeClr val="accent1">
                        <a:lumMod val="75000"/>
                      </a:schemeClr>
                    </a:solidFill>
                  </a:rPr>
                  <a:t>The coefficients were determined from historically applied water, and irrigated land acreage sourced from Department of Water Resources (DWR); water diversions from TID’s archives; published regional crop reports; as well as temperature and precipitation data from NOAA’s National Climatic Data Center (NCDC)</a:t>
                </a:r>
              </a:p>
              <a:p>
                <a:pPr>
                  <a:spcAft>
                    <a:spcPts val="300"/>
                  </a:spcAft>
                  <a:buFont typeface="Arial" panose="020B0604020202020204" pitchFamily="34" charset="0"/>
                  <a:buChar char="•"/>
                </a:pPr>
                <a:r>
                  <a:rPr lang="en-US" sz="1900" dirty="0">
                    <a:solidFill>
                      <a:schemeClr val="accent1">
                        <a:lumMod val="75000"/>
                      </a:schemeClr>
                    </a:solidFill>
                  </a:rPr>
                  <a:t>Then, a linear optimization model was used to maximize annual agricultural profits</a:t>
                </a:r>
                <a:r>
                  <a:rPr lang="en-US" dirty="0">
                    <a:solidFill>
                      <a:schemeClr val="accent1">
                        <a:lumMod val="75000"/>
                      </a:schemeClr>
                    </a:solidFill>
                  </a:rPr>
                  <a:t>: </a:t>
                </a:r>
              </a:p>
              <a:p>
                <a:pPr marL="0" indent="0">
                  <a:spcAft>
                    <a:spcPts val="1200"/>
                  </a:spcAft>
                  <a:buNone/>
                </a:pPr>
                <a14:m>
                  <m:oMathPara xmlns:m="http://schemas.openxmlformats.org/officeDocument/2006/math">
                    <m:oMathParaPr>
                      <m:jc m:val="centerGroup"/>
                    </m:oMathParaPr>
                    <m:oMath xmlns:m="http://schemas.openxmlformats.org/officeDocument/2006/math">
                      <m:r>
                        <a:rPr lang="en-US" sz="1900" i="1">
                          <a:solidFill>
                            <a:schemeClr val="accent1">
                              <a:lumMod val="75000"/>
                            </a:schemeClr>
                          </a:solidFill>
                          <a:latin typeface="Cambria Math" panose="02040503050406030204" pitchFamily="18" charset="0"/>
                        </a:rPr>
                        <m:t>𝐴𝑛𝑛𝑢𝑎𝑙</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𝑎𝑔𝑟𝑖𝑐𝑢𝑙𝑡𝑢𝑟𝑎𝑙</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𝑝𝑟𝑜𝑓𝑖𝑡𝑠</m:t>
                      </m:r>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𝑖𝑟𝑟𝑖𝑔𝑎𝑡𝑒𝑑</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𝑎𝑐𝑟𝑒𝑠</m:t>
                      </m:r>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𝑦𝑖𝑒𝑙𝑑</m:t>
                      </m:r>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𝑚𝑎𝑟𝑘𝑒𝑡</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𝑝𝑟𝑖𝑐𝑒</m:t>
                      </m:r>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𝑝𝑟𝑜𝑑𝑢𝑐𝑡𝑖𝑜𝑛</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𝑐𝑜𝑠𝑡𝑠</m:t>
                      </m:r>
                    </m:oMath>
                  </m:oMathPara>
                </a14:m>
                <a:endParaRPr lang="en-US" sz="1900" dirty="0">
                  <a:solidFill>
                    <a:schemeClr val="accent1">
                      <a:lumMod val="75000"/>
                    </a:schemeClr>
                  </a:solidFill>
                </a:endParaRPr>
              </a:p>
              <a:p>
                <a:pPr>
                  <a:spcAft>
                    <a:spcPts val="300"/>
                  </a:spcAft>
                  <a:buFont typeface="Arial" panose="020B0604020202020204" pitchFamily="34" charset="0"/>
                  <a:buChar char="•"/>
                </a:pPr>
                <a:r>
                  <a:rPr lang="en-US" sz="1900" dirty="0">
                    <a:solidFill>
                      <a:schemeClr val="accent1">
                        <a:lumMod val="75000"/>
                      </a:schemeClr>
                    </a:solidFill>
                  </a:rPr>
                  <a:t>Subject to the following constraints</a:t>
                </a:r>
                <a:r>
                  <a:rPr lang="en-US" dirty="0">
                    <a:solidFill>
                      <a:schemeClr val="accent1">
                        <a:lumMod val="75000"/>
                      </a:schemeClr>
                    </a:solidFill>
                  </a:rPr>
                  <a:t>:</a:t>
                </a:r>
              </a:p>
              <a:p>
                <a:pPr marL="0" indent="0">
                  <a:spcAft>
                    <a:spcPts val="300"/>
                  </a:spcAft>
                  <a:buNone/>
                </a:pPr>
                <a14:m>
                  <m:oMathPara xmlns:m="http://schemas.openxmlformats.org/officeDocument/2006/math">
                    <m:oMathParaPr>
                      <m:jc m:val="centerGroup"/>
                    </m:oMathParaPr>
                    <m:oMath xmlns:m="http://schemas.openxmlformats.org/officeDocument/2006/math">
                      <m:r>
                        <a:rPr lang="en-US" sz="1900" i="1">
                          <a:solidFill>
                            <a:schemeClr val="accent1">
                              <a:lumMod val="75000"/>
                            </a:schemeClr>
                          </a:solidFill>
                          <a:latin typeface="Cambria Math" panose="02040503050406030204" pitchFamily="18" charset="0"/>
                        </a:rPr>
                        <m:t>𝐴𝑛𝑛𝑢𝑎𝑙</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𝑊𝑎𝑡𝑒𝑟</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𝐴𝑣𝑎𝑖𝑙𝑎𝑏𝑖𝑙𝑖𝑡𝑦</m:t>
                      </m:r>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𝑊𝑎𝑡𝑒𝑟</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𝑟𝑒𝑞𝑢𝑖𝑟𝑒𝑚𝑒𝑛𝑡</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𝑏𝑦</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𝑐𝑟𝑜𝑝</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𝑡𝑦𝑝𝑒</m:t>
                      </m:r>
                      <m:r>
                        <a:rPr lang="en-US" sz="1900" i="1">
                          <a:solidFill>
                            <a:schemeClr val="accent1">
                              <a:lumMod val="75000"/>
                            </a:schemeClr>
                          </a:solidFill>
                          <a:latin typeface="Cambria Math" panose="02040503050406030204" pitchFamily="18" charset="0"/>
                        </a:rPr>
                        <m:t>∗</m:t>
                      </m:r>
                      <m:r>
                        <a:rPr lang="en-US" sz="1900" i="1">
                          <a:solidFill>
                            <a:schemeClr val="accent1">
                              <a:lumMod val="75000"/>
                            </a:schemeClr>
                          </a:solidFill>
                          <a:latin typeface="Cambria Math" panose="02040503050406030204" pitchFamily="18" charset="0"/>
                        </a:rPr>
                        <m:t>𝐶𝑟𝑜𝑝</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𝑎𝑐𝑟𝑒𝑎𝑔𝑒</m:t>
                      </m:r>
                    </m:oMath>
                  </m:oMathPara>
                </a14:m>
                <a:endParaRPr lang="en-US" sz="1900" dirty="0">
                  <a:solidFill>
                    <a:schemeClr val="accent1">
                      <a:lumMod val="75000"/>
                    </a:schemeClr>
                  </a:solidFill>
                </a:endParaRPr>
              </a:p>
              <a:p>
                <a:pPr marL="0" indent="0">
                  <a:spcAft>
                    <a:spcPts val="300"/>
                  </a:spcAft>
                  <a:buNone/>
                </a:pPr>
                <a14:m>
                  <m:oMathPara xmlns:m="http://schemas.openxmlformats.org/officeDocument/2006/math">
                    <m:oMathParaPr>
                      <m:jc m:val="centerGroup"/>
                    </m:oMathParaPr>
                    <m:oMath xmlns:m="http://schemas.openxmlformats.org/officeDocument/2006/math">
                      <m:r>
                        <a:rPr lang="en-US" sz="1900" i="1">
                          <a:solidFill>
                            <a:schemeClr val="accent1">
                              <a:lumMod val="75000"/>
                            </a:schemeClr>
                          </a:solidFill>
                          <a:latin typeface="Cambria Math" panose="02040503050406030204" pitchFamily="18" charset="0"/>
                        </a:rPr>
                        <m:t>𝐴𝑛𝑛𝑢𝑎𝑙</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𝐼𝑟𝑟𝑖𝑔𝑎𝑡𝑒𝑑</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𝐿𝑎𝑛𝑑</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𝐴𝑣𝑎𝑖𝑙𝑎𝑏𝑖𝑙𝑖𝑡𝑦</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𝐶𝑟𝑜𝑝</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𝐴𝑐𝑟𝑒𝑎𝑔𝑒</m:t>
                      </m:r>
                    </m:oMath>
                  </m:oMathPara>
                </a14:m>
                <a:endParaRPr lang="en-US" sz="1900" dirty="0">
                  <a:solidFill>
                    <a:schemeClr val="accent1">
                      <a:lumMod val="75000"/>
                    </a:schemeClr>
                  </a:solidFill>
                </a:endParaRPr>
              </a:p>
              <a:p>
                <a:pPr marL="0" indent="0">
                  <a:spcAft>
                    <a:spcPts val="1200"/>
                  </a:spcAft>
                  <a:buNone/>
                </a:pPr>
                <a14:m>
                  <m:oMathPara xmlns:m="http://schemas.openxmlformats.org/officeDocument/2006/math">
                    <m:oMathParaPr>
                      <m:jc m:val="centerGroup"/>
                    </m:oMathParaPr>
                    <m:oMath xmlns:m="http://schemas.openxmlformats.org/officeDocument/2006/math">
                      <m:r>
                        <a:rPr lang="en-US" sz="1900" i="1">
                          <a:solidFill>
                            <a:schemeClr val="accent1">
                              <a:lumMod val="75000"/>
                            </a:schemeClr>
                          </a:solidFill>
                          <a:latin typeface="Cambria Math" panose="02040503050406030204" pitchFamily="18" charset="0"/>
                        </a:rPr>
                        <m:t>𝑀𝑎𝑥</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𝑎𝑐𝑟𝑒𝑎𝑔𝑒</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𝑝𝑒𝑟𝑐𝑒𝑛𝑡𝑎𝑔𝑒</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𝑖𝑛𝑐𝑟𝑒𝑎𝑠𝑒</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𝑝𝑒𝑟𝑚𝑎𝑛𝑒𝑛𝑡</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𝑐𝑟𝑜𝑝𝑠</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𝐺𝑟𝑜𝑤𝑡h</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𝑟𝑎𝑡𝑒</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𝑜𝑓</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𝑝𝑒𝑟𝑚𝑎𝑛𝑒𝑛𝑡</m:t>
                      </m:r>
                      <m:r>
                        <a:rPr lang="en-US" sz="1900" i="1">
                          <a:solidFill>
                            <a:schemeClr val="accent1">
                              <a:lumMod val="75000"/>
                            </a:schemeClr>
                          </a:solidFill>
                          <a:latin typeface="Cambria Math" panose="02040503050406030204" pitchFamily="18" charset="0"/>
                        </a:rPr>
                        <m:t> </m:t>
                      </m:r>
                      <m:r>
                        <a:rPr lang="en-US" sz="1900" i="1">
                          <a:solidFill>
                            <a:schemeClr val="accent1">
                              <a:lumMod val="75000"/>
                            </a:schemeClr>
                          </a:solidFill>
                          <a:latin typeface="Cambria Math" panose="02040503050406030204" pitchFamily="18" charset="0"/>
                        </a:rPr>
                        <m:t>𝑐𝑟𝑜𝑝𝑠</m:t>
                      </m:r>
                    </m:oMath>
                  </m:oMathPara>
                </a14:m>
                <a:endParaRPr lang="en-US" sz="1900" dirty="0">
                  <a:solidFill>
                    <a:schemeClr val="accent1">
                      <a:lumMod val="75000"/>
                    </a:schemeClr>
                  </a:solidFill>
                </a:endParaRPr>
              </a:p>
              <a:p>
                <a:pPr>
                  <a:buFont typeface="Arial" panose="020B0604020202020204" pitchFamily="34" charset="0"/>
                  <a:buChar char="•"/>
                </a:pPr>
                <a:r>
                  <a:rPr lang="en-US" sz="1900" dirty="0">
                    <a:solidFill>
                      <a:schemeClr val="accent1">
                        <a:lumMod val="75000"/>
                      </a:schemeClr>
                    </a:solidFill>
                  </a:rPr>
                  <a:t>The above restraints account for risk-averse behavior to (re-)planting permanent water-intensive crops</a:t>
                </a:r>
              </a:p>
            </p:txBody>
          </p:sp>
        </mc:Choice>
        <mc:Fallback>
          <p:sp>
            <p:nvSpPr>
              <p:cNvPr id="4" name="Content Placeholder 3">
                <a:extLst>
                  <a:ext uri="{FF2B5EF4-FFF2-40B4-BE49-F238E27FC236}">
                    <a16:creationId xmlns:a16="http://schemas.microsoft.com/office/drawing/2014/main" id="{CB468DF3-13B5-4B1F-8D0D-1140643F9E9D}"/>
                  </a:ext>
                </a:extLst>
              </p:cNvPr>
              <p:cNvSpPr>
                <a:spLocks noGrp="1" noRot="1" noChangeAspect="1" noMove="1" noResize="1" noEditPoints="1" noAdjustHandles="1" noChangeArrowheads="1" noChangeShapeType="1" noTextEdit="1"/>
              </p:cNvSpPr>
              <p:nvPr>
                <p:ph sz="quarter" idx="12"/>
              </p:nvPr>
            </p:nvSpPr>
            <p:spPr>
              <a:xfrm>
                <a:off x="346876" y="1143001"/>
                <a:ext cx="8452724" cy="4910666"/>
              </a:xfrm>
              <a:blipFill>
                <a:blip r:embed="rId2"/>
                <a:stretch>
                  <a:fillRect l="-1199" t="-154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A92419B-E1BC-4DB6-93C4-AC64DBE8641B}"/>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34</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704053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dirty="0"/>
              <a:t>Methodology: Analysis of Ripple Effects (1 of 2)</a:t>
            </a:r>
            <a:endParaRPr lang="en-US" sz="2800" dirty="0">
              <a:latin typeface="+mn-lt"/>
            </a:endParaRP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6" y="1143001"/>
            <a:ext cx="8452724" cy="3543299"/>
          </a:xfrm>
        </p:spPr>
        <p:txBody>
          <a:bodyPr>
            <a:normAutofit/>
          </a:bodyPr>
          <a:lstStyle/>
          <a:p>
            <a:pPr>
              <a:buFont typeface="Arial" panose="020B0604020202020204" pitchFamily="34" charset="0"/>
              <a:buChar char="•"/>
            </a:pPr>
            <a:r>
              <a:rPr lang="en-US" dirty="0">
                <a:solidFill>
                  <a:schemeClr val="accent1">
                    <a:lumMod val="75000"/>
                  </a:schemeClr>
                </a:solidFill>
              </a:rPr>
              <a:t>Regional Income loss: Percent changes in irrigated acreage are superimposed as percentage changes in income losses resulting from direct losses of agriculture output from the acreage difference. Income losses are the difference of the product of population under the scenarios and expected average income</a:t>
            </a:r>
          </a:p>
          <a:p>
            <a:pPr>
              <a:spcAft>
                <a:spcPts val="300"/>
              </a:spcAft>
              <a:buFont typeface="Arial" panose="020B0604020202020204" pitchFamily="34" charset="0"/>
              <a:buChar char="•"/>
            </a:pPr>
            <a:r>
              <a:rPr lang="en-US" dirty="0">
                <a:solidFill>
                  <a:schemeClr val="accent1">
                    <a:lumMod val="75000"/>
                  </a:schemeClr>
                </a:solidFill>
              </a:rPr>
              <a:t>Regional population change is then calculated by fitting an ARIMA model over historical regional population levels recorded during historical critical drought years</a:t>
            </a:r>
          </a:p>
          <a:p>
            <a:pPr lvl="1">
              <a:spcAft>
                <a:spcPts val="300"/>
              </a:spcAft>
            </a:pPr>
            <a:r>
              <a:rPr lang="en-US" dirty="0">
                <a:solidFill>
                  <a:schemeClr val="accent1">
                    <a:lumMod val="75000"/>
                  </a:schemeClr>
                </a:solidFill>
              </a:rPr>
              <a:t>Accounting for the semi-permanent effects of migration, the ARIMA model incorporates a time-lagged “drift” term</a:t>
            </a:r>
          </a:p>
          <a:p>
            <a:pPr lvl="1">
              <a:spcAft>
                <a:spcPts val="300"/>
              </a:spcAft>
            </a:pPr>
            <a:r>
              <a:rPr lang="en-US" dirty="0">
                <a:solidFill>
                  <a:schemeClr val="accent1">
                    <a:lumMod val="75000"/>
                  </a:schemeClr>
                </a:solidFill>
              </a:rPr>
              <a:t>The model does not immediately revert the population back to its original state after a large migration</a:t>
            </a:r>
          </a:p>
          <a:p>
            <a:pPr lvl="1">
              <a:spcAft>
                <a:spcPts val="300"/>
              </a:spcAft>
            </a:pPr>
            <a:r>
              <a:rPr lang="en-US" dirty="0">
                <a:solidFill>
                  <a:schemeClr val="accent1">
                    <a:lumMod val="75000"/>
                  </a:schemeClr>
                </a:solidFill>
              </a:rPr>
              <a:t>The ARIMA with drift model is represented as:</a:t>
            </a:r>
          </a:p>
        </p:txBody>
      </p:sp>
      <p:pic>
        <p:nvPicPr>
          <p:cNvPr id="5" name="Picture 4">
            <a:extLst>
              <a:ext uri="{FF2B5EF4-FFF2-40B4-BE49-F238E27FC236}">
                <a16:creationId xmlns:a16="http://schemas.microsoft.com/office/drawing/2014/main" id="{5F632497-02D3-4A4E-B54B-6F8A4EAAB7EB}"/>
              </a:ext>
            </a:extLst>
          </p:cNvPr>
          <p:cNvPicPr/>
          <p:nvPr/>
        </p:nvPicPr>
        <p:blipFill>
          <a:blip r:embed="rId2"/>
          <a:stretch>
            <a:fillRect/>
          </a:stretch>
        </p:blipFill>
        <p:spPr>
          <a:xfrm>
            <a:off x="2466975" y="4519622"/>
            <a:ext cx="3438525" cy="527050"/>
          </a:xfrm>
          <a:prstGeom prst="rect">
            <a:avLst/>
          </a:prstGeom>
        </p:spPr>
      </p:pic>
      <p:sp>
        <p:nvSpPr>
          <p:cNvPr id="3" name="Slide Number Placeholder 2">
            <a:extLst>
              <a:ext uri="{FF2B5EF4-FFF2-40B4-BE49-F238E27FC236}">
                <a16:creationId xmlns:a16="http://schemas.microsoft.com/office/drawing/2014/main" id="{89A1D3E1-1484-4D69-8DA5-82E2551FC548}"/>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35</a:t>
            </a:fld>
            <a:endParaRPr lang="en-US">
              <a:solidFill>
                <a:prstClr val="black">
                  <a:tint val="75000"/>
                </a:prstClr>
              </a:solidFill>
              <a:latin typeface="Calibri" panose="020F0502020204030204"/>
              <a:cs typeface="+mn-cs"/>
            </a:endParaRPr>
          </a:p>
        </p:txBody>
      </p:sp>
      <mc:AlternateContent xmlns:mc="http://schemas.openxmlformats.org/markup-compatibility/2006">
        <mc:Choice xmlns:a14="http://schemas.microsoft.com/office/drawing/2010/main" Requires="a14">
          <p:sp>
            <p:nvSpPr>
              <p:cNvPr id="7" name="Content Placeholder 3">
                <a:extLst>
                  <a:ext uri="{FF2B5EF4-FFF2-40B4-BE49-F238E27FC236}">
                    <a16:creationId xmlns:a16="http://schemas.microsoft.com/office/drawing/2014/main" id="{C915C418-2F71-B148-B70E-9E230FD02FD7}"/>
                  </a:ext>
                </a:extLst>
              </p:cNvPr>
              <p:cNvSpPr txBox="1">
                <a:spLocks/>
              </p:cNvSpPr>
              <p:nvPr/>
            </p:nvSpPr>
            <p:spPr>
              <a:xfrm>
                <a:off x="346876" y="5047225"/>
                <a:ext cx="8452724" cy="1431648"/>
              </a:xfrm>
              <a:prstGeom prst="rect">
                <a:avLst/>
              </a:prstGeom>
            </p:spPr>
            <p:txBody>
              <a:bodyPr vert="horz" lIns="0" tIns="0" rIns="0" bIns="0" rtlCol="0">
                <a:normAutofit/>
              </a:bodyPr>
              <a:lstStyle>
                <a:lvl1pPr marL="209264" indent="-209264" algn="l" defTabSz="665013" rtl="0" eaLnBrk="1" latinLnBrk="0" hangingPunct="1">
                  <a:lnSpc>
                    <a:spcPct val="100000"/>
                  </a:lnSpc>
                  <a:spcBef>
                    <a:spcPts val="0"/>
                  </a:spcBef>
                  <a:spcAft>
                    <a:spcPts val="1091"/>
                  </a:spcAft>
                  <a:buFont typeface="Helvetica" pitchFamily="2" charset="0"/>
                  <a:buChar char="●"/>
                  <a:tabLst/>
                  <a:defRPr sz="1818"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18527" indent="-209264" algn="l" defTabSz="665013" rtl="0" eaLnBrk="1" latinLnBrk="0" hangingPunct="1">
                  <a:lnSpc>
                    <a:spcPct val="100000"/>
                  </a:lnSpc>
                  <a:spcBef>
                    <a:spcPts val="0"/>
                  </a:spcBef>
                  <a:spcAft>
                    <a:spcPts val="1091"/>
                  </a:spcAft>
                  <a:buFont typeface="Wingdings" pitchFamily="2" charset="2"/>
                  <a:buChar char="§"/>
                  <a:tabLst/>
                  <a:defRPr sz="1636"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629234" indent="-210707" algn="l" defTabSz="665013" rtl="0" eaLnBrk="1" latinLnBrk="0" hangingPunct="1">
                  <a:lnSpc>
                    <a:spcPct val="100000"/>
                  </a:lnSpc>
                  <a:spcBef>
                    <a:spcPts val="0"/>
                  </a:spcBef>
                  <a:spcAft>
                    <a:spcPts val="1091"/>
                  </a:spcAft>
                  <a:buFont typeface="AppleSymbols"/>
                  <a:buChar char="⎯"/>
                  <a:tabLst/>
                  <a:defRPr sz="1455"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886122" indent="-210707" algn="l" defTabSz="665013" rtl="0" eaLnBrk="1" latinLnBrk="0" hangingPunct="1">
                  <a:lnSpc>
                    <a:spcPct val="100000"/>
                  </a:lnSpc>
                  <a:spcBef>
                    <a:spcPts val="0"/>
                  </a:spcBef>
                  <a:spcAft>
                    <a:spcPts val="1091"/>
                  </a:spcAft>
                  <a:buFont typeface="Courier New" panose="02070309020205020404" pitchFamily="49" charset="0"/>
                  <a:buChar char="o"/>
                  <a:tabLst/>
                  <a:defRPr lang="en-US" sz="1273" b="0" i="0" kern="1200" smtClean="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defRPr>
                </a:lvl4pPr>
                <a:lvl5pPr marL="1095386" indent="-209264" algn="l" defTabSz="665013" rtl="0" eaLnBrk="1" latinLnBrk="0" hangingPunct="1">
                  <a:lnSpc>
                    <a:spcPct val="100000"/>
                  </a:lnSpc>
                  <a:spcBef>
                    <a:spcPts val="0"/>
                  </a:spcBef>
                  <a:spcAft>
                    <a:spcPts val="1091"/>
                  </a:spcAft>
                  <a:buFont typeface="Arial"/>
                  <a:buChar char="•"/>
                  <a:tabLst/>
                  <a:defRPr sz="1273" b="0" i="0" kern="120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1828785"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6pPr>
                <a:lvl7pPr marL="2161291"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7pPr>
                <a:lvl8pPr marL="2493797"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8pPr>
                <a:lvl9pPr marL="2826303" indent="-166253" algn="l" defTabSz="665013" rtl="0" eaLnBrk="1" latinLnBrk="0" hangingPunct="1">
                  <a:lnSpc>
                    <a:spcPct val="90000"/>
                  </a:lnSpc>
                  <a:spcBef>
                    <a:spcPts val="364"/>
                  </a:spcBef>
                  <a:buFont typeface="Arial"/>
                  <a:buChar char="•"/>
                  <a:defRPr sz="1309" kern="1200">
                    <a:solidFill>
                      <a:schemeClr val="tx1"/>
                    </a:solidFill>
                    <a:latin typeface="+mn-lt"/>
                    <a:ea typeface="+mn-ea"/>
                    <a:cs typeface="+mn-cs"/>
                  </a:defRPr>
                </a:lvl9pPr>
              </a:lstStyle>
              <a:p>
                <a:pPr fontAlgn="auto">
                  <a:buFont typeface="Arial" panose="020B0604020202020204" pitchFamily="34" charset="0"/>
                  <a:buChar char="•"/>
                </a:pPr>
                <a:r>
                  <a:rPr lang="en-US" sz="1800" i="1" dirty="0" err="1">
                    <a:solidFill>
                      <a:schemeClr val="accent1">
                        <a:lumMod val="75000"/>
                      </a:schemeClr>
                    </a:solidFill>
                  </a:rPr>
                  <a:t>X</a:t>
                </a:r>
                <a:r>
                  <a:rPr lang="en-US" sz="1800" i="1" baseline="-25000" dirty="0" err="1">
                    <a:solidFill>
                      <a:schemeClr val="accent1">
                        <a:lumMod val="75000"/>
                      </a:schemeClr>
                    </a:solidFill>
                  </a:rPr>
                  <a:t>t</a:t>
                </a:r>
                <a:r>
                  <a:rPr lang="en-US" sz="1800" i="1" baseline="-25000" dirty="0">
                    <a:solidFill>
                      <a:schemeClr val="accent1">
                        <a:lumMod val="75000"/>
                      </a:schemeClr>
                    </a:solidFill>
                  </a:rPr>
                  <a:t> </a:t>
                </a:r>
                <a:r>
                  <a:rPr lang="en-US" dirty="0">
                    <a:solidFill>
                      <a:schemeClr val="accent1">
                        <a:lumMod val="75000"/>
                      </a:schemeClr>
                    </a:solidFill>
                  </a:rPr>
                  <a:t>is the time series data;</a:t>
                </a:r>
                <a:r>
                  <a:rPr lang="en-US" sz="1800" dirty="0">
                    <a:solidFill>
                      <a:schemeClr val="accent1">
                        <a:lumMod val="75000"/>
                      </a:schemeClr>
                    </a:solidFill>
                  </a:rPr>
                  <a:t> </a:t>
                </a:r>
                <a:r>
                  <a:rPr lang="en-US" sz="1800" i="1" dirty="0">
                    <a:solidFill>
                      <a:schemeClr val="accent1">
                        <a:lumMod val="75000"/>
                      </a:schemeClr>
                    </a:solidFill>
                  </a:rPr>
                  <a:t>L </a:t>
                </a:r>
                <a:r>
                  <a:rPr lang="en-US" sz="1800" dirty="0">
                    <a:solidFill>
                      <a:schemeClr val="accent1">
                        <a:lumMod val="75000"/>
                      </a:schemeClr>
                    </a:solidFill>
                  </a:rPr>
                  <a:t>is the lag term associated with the time series; p is the number of time lags; d is the degree of differencing; q is the moving average term; the </a:t>
                </a:r>
                <a14:m>
                  <m:oMath xmlns:m="http://schemas.openxmlformats.org/officeDocument/2006/math">
                    <m:r>
                      <a:rPr lang="en-US" sz="1800" i="1">
                        <a:solidFill>
                          <a:schemeClr val="accent1">
                            <a:lumMod val="75000"/>
                          </a:schemeClr>
                        </a:solidFill>
                        <a:latin typeface="Cambria Math" panose="02040503050406030204" pitchFamily="18" charset="0"/>
                      </a:rPr>
                      <m:t>𝛼</m:t>
                    </m:r>
                  </m:oMath>
                </a14:m>
                <a:r>
                  <a:rPr lang="en-US" sz="1800" dirty="0">
                    <a:solidFill>
                      <a:schemeClr val="accent1">
                        <a:lumMod val="75000"/>
                      </a:schemeClr>
                    </a:solidFill>
                  </a:rPr>
                  <a:t> are the parameters of the autoregressive part of the model, the </a:t>
                </a:r>
                <a14:m>
                  <m:oMath xmlns:m="http://schemas.openxmlformats.org/officeDocument/2006/math">
                    <m:r>
                      <a:rPr lang="en-US" sz="1800" i="1">
                        <a:solidFill>
                          <a:schemeClr val="accent1">
                            <a:lumMod val="75000"/>
                          </a:schemeClr>
                        </a:solidFill>
                        <a:latin typeface="Cambria Math" panose="02040503050406030204" pitchFamily="18" charset="0"/>
                      </a:rPr>
                      <m:t>𝜃</m:t>
                    </m:r>
                    <m:r>
                      <a:rPr lang="en-US" sz="1800" i="1">
                        <a:solidFill>
                          <a:schemeClr val="accent1">
                            <a:lumMod val="75000"/>
                          </a:schemeClr>
                        </a:solidFill>
                        <a:latin typeface="Cambria Math" panose="02040503050406030204" pitchFamily="18" charset="0"/>
                      </a:rPr>
                      <m:t> </m:t>
                    </m:r>
                  </m:oMath>
                </a14:m>
                <a:r>
                  <a:rPr lang="en-US" sz="1800" dirty="0">
                    <a:solidFill>
                      <a:schemeClr val="accent1">
                        <a:lumMod val="75000"/>
                      </a:schemeClr>
                    </a:solidFill>
                  </a:rPr>
                  <a:t>are the parameters of the moving average part, the </a:t>
                </a:r>
                <a14:m>
                  <m:oMath xmlns:m="http://schemas.openxmlformats.org/officeDocument/2006/math">
                    <m:r>
                      <a:rPr lang="en-US" sz="1800" i="1">
                        <a:solidFill>
                          <a:schemeClr val="accent1">
                            <a:lumMod val="75000"/>
                          </a:schemeClr>
                        </a:solidFill>
                        <a:latin typeface="Cambria Math" panose="02040503050406030204" pitchFamily="18" charset="0"/>
                      </a:rPr>
                      <m:t>𝜖</m:t>
                    </m:r>
                  </m:oMath>
                </a14:m>
                <a:r>
                  <a:rPr lang="en-US" sz="1800" dirty="0">
                    <a:solidFill>
                      <a:schemeClr val="accent1">
                        <a:lumMod val="75000"/>
                      </a:schemeClr>
                    </a:solidFill>
                  </a:rPr>
                  <a:t> are error terms and drift is represented by </a:t>
                </a:r>
                <a:r>
                  <a:rPr lang="en-US" sz="1800" i="1" dirty="0" err="1">
                    <a:solidFill>
                      <a:schemeClr val="accent1">
                        <a:lumMod val="75000"/>
                      </a:schemeClr>
                    </a:solidFill>
                  </a:rPr>
                  <a:t>δ</a:t>
                </a:r>
                <a:r>
                  <a:rPr lang="en-US" sz="1800" dirty="0">
                    <a:solidFill>
                      <a:schemeClr val="accent1">
                        <a:lumMod val="75000"/>
                      </a:schemeClr>
                    </a:solidFill>
                  </a:rPr>
                  <a:t>/(1 − </a:t>
                </a:r>
                <a:r>
                  <a:rPr lang="en-US" sz="1800" dirty="0" err="1">
                    <a:solidFill>
                      <a:schemeClr val="accent1">
                        <a:lumMod val="75000"/>
                      </a:schemeClr>
                    </a:solidFill>
                  </a:rPr>
                  <a:t>Σ</a:t>
                </a:r>
                <a:r>
                  <a:rPr lang="en-US" sz="1800" i="1" dirty="0" err="1">
                    <a:solidFill>
                      <a:schemeClr val="accent1">
                        <a:lumMod val="75000"/>
                      </a:schemeClr>
                    </a:solidFill>
                  </a:rPr>
                  <a:t>φ</a:t>
                </a:r>
                <a:r>
                  <a:rPr lang="en-US" sz="1800" i="1" baseline="-25000" dirty="0" err="1">
                    <a:solidFill>
                      <a:schemeClr val="accent1">
                        <a:lumMod val="75000"/>
                      </a:schemeClr>
                    </a:solidFill>
                  </a:rPr>
                  <a:t>i</a:t>
                </a:r>
                <a:r>
                  <a:rPr lang="en-US" sz="1800" dirty="0">
                    <a:solidFill>
                      <a:schemeClr val="accent1">
                        <a:lumMod val="75000"/>
                      </a:schemeClr>
                    </a:solidFill>
                  </a:rPr>
                  <a:t>)</a:t>
                </a:r>
              </a:p>
              <a:p>
                <a:pPr fontAlgn="auto"/>
                <a:endParaRPr lang="en-US" dirty="0">
                  <a:solidFill>
                    <a:schemeClr val="accent1">
                      <a:lumMod val="75000"/>
                    </a:schemeClr>
                  </a:solidFill>
                </a:endParaRPr>
              </a:p>
              <a:p>
                <a:pPr marL="457200" lvl="1" indent="0" fontAlgn="auto">
                  <a:buFont typeface="Wingdings" pitchFamily="2" charset="2"/>
                  <a:buNone/>
                </a:pPr>
                <a:endParaRPr lang="en-US" dirty="0">
                  <a:solidFill>
                    <a:schemeClr val="accent1">
                      <a:lumMod val="75000"/>
                    </a:schemeClr>
                  </a:solidFill>
                </a:endParaRPr>
              </a:p>
              <a:p>
                <a:pPr fontAlgn="auto"/>
                <a:endParaRPr lang="en-US" dirty="0">
                  <a:solidFill>
                    <a:schemeClr val="accent1">
                      <a:lumMod val="75000"/>
                    </a:schemeClr>
                  </a:solidFill>
                </a:endParaRPr>
              </a:p>
              <a:p>
                <a:pPr lvl="1" fontAlgn="auto"/>
                <a:endParaRPr lang="en-US" dirty="0">
                  <a:solidFill>
                    <a:schemeClr val="accent1">
                      <a:lumMod val="75000"/>
                    </a:schemeClr>
                  </a:solidFill>
                </a:endParaRPr>
              </a:p>
            </p:txBody>
          </p:sp>
        </mc:Choice>
        <mc:Fallback>
          <p:sp>
            <p:nvSpPr>
              <p:cNvPr id="7" name="Content Placeholder 3">
                <a:extLst>
                  <a:ext uri="{FF2B5EF4-FFF2-40B4-BE49-F238E27FC236}">
                    <a16:creationId xmlns:a16="http://schemas.microsoft.com/office/drawing/2014/main" id="{C915C418-2F71-B148-B70E-9E230FD02FD7}"/>
                  </a:ext>
                </a:extLst>
              </p:cNvPr>
              <p:cNvSpPr txBox="1">
                <a:spLocks noRot="1" noChangeAspect="1" noMove="1" noResize="1" noEditPoints="1" noAdjustHandles="1" noChangeArrowheads="1" noChangeShapeType="1" noTextEdit="1"/>
              </p:cNvSpPr>
              <p:nvPr/>
            </p:nvSpPr>
            <p:spPr>
              <a:xfrm>
                <a:off x="346876" y="5047225"/>
                <a:ext cx="8452724" cy="1431648"/>
              </a:xfrm>
              <a:prstGeom prst="rect">
                <a:avLst/>
              </a:prstGeom>
              <a:blipFill>
                <a:blip r:embed="rId3"/>
                <a:stretch>
                  <a:fillRect l="-1349" t="-4386" r="-750"/>
                </a:stretch>
              </a:blipFill>
            </p:spPr>
            <p:txBody>
              <a:bodyPr/>
              <a:lstStyle/>
              <a:p>
                <a:r>
                  <a:rPr lang="en-US">
                    <a:noFill/>
                  </a:rPr>
                  <a:t> </a:t>
                </a:r>
              </a:p>
            </p:txBody>
          </p:sp>
        </mc:Fallback>
      </mc:AlternateContent>
    </p:spTree>
    <p:extLst>
      <p:ext uri="{BB962C8B-B14F-4D97-AF65-F5344CB8AC3E}">
        <p14:creationId xmlns:p14="http://schemas.microsoft.com/office/powerpoint/2010/main" val="818555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dirty="0"/>
              <a:t>Methodology: Analysis of Ripple Effects (2 of 2)</a:t>
            </a:r>
            <a:endParaRPr lang="en-US" sz="2800" dirty="0">
              <a:latin typeface="+mn-lt"/>
            </a:endParaRPr>
          </a:p>
        </p:txBody>
      </p:sp>
      <p:pic>
        <p:nvPicPr>
          <p:cNvPr id="7" name="Picture 6">
            <a:extLst>
              <a:ext uri="{FF2B5EF4-FFF2-40B4-BE49-F238E27FC236}">
                <a16:creationId xmlns:a16="http://schemas.microsoft.com/office/drawing/2014/main" id="{262EDBA9-8E6A-3842-B0D9-E418ED9B56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09737" y="1919276"/>
            <a:ext cx="5705475" cy="2105025"/>
          </a:xfrm>
          <a:prstGeom prst="rect">
            <a:avLst/>
          </a:prstGeom>
          <a:noFill/>
          <a:ln>
            <a:noFill/>
          </a:ln>
        </p:spPr>
      </p:pic>
      <p:sp>
        <p:nvSpPr>
          <p:cNvPr id="8" name="Content Placeholder 3">
            <a:extLst>
              <a:ext uri="{FF2B5EF4-FFF2-40B4-BE49-F238E27FC236}">
                <a16:creationId xmlns:a16="http://schemas.microsoft.com/office/drawing/2014/main" id="{16FC9C6F-FB43-4F4D-9F02-1C5688D00FC9}"/>
              </a:ext>
            </a:extLst>
          </p:cNvPr>
          <p:cNvSpPr txBox="1">
            <a:spLocks/>
          </p:cNvSpPr>
          <p:nvPr/>
        </p:nvSpPr>
        <p:spPr>
          <a:xfrm>
            <a:off x="400049" y="4236765"/>
            <a:ext cx="8229600" cy="1951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spc="-30" dirty="0">
                <a:solidFill>
                  <a:schemeClr val="accent1">
                    <a:lumMod val="75000"/>
                  </a:schemeClr>
                </a:solidFill>
              </a:rPr>
              <a:t>The year-by-year change in property valuation is calculated by fitting the ARIMA model to percentage changes in population for the baseline and the alternative cases</a:t>
            </a:r>
          </a:p>
          <a:p>
            <a:pPr fontAlgn="auto">
              <a:spcAft>
                <a:spcPts val="0"/>
              </a:spcAft>
            </a:pPr>
            <a:r>
              <a:rPr lang="en-US" sz="2200" spc="-30" dirty="0">
                <a:solidFill>
                  <a:schemeClr val="accent1">
                    <a:lumMod val="75000"/>
                  </a:schemeClr>
                </a:solidFill>
              </a:rPr>
              <a:t>Tax revenue: Calculated as 1.25% property value, and 7% of per capita income</a:t>
            </a:r>
          </a:p>
        </p:txBody>
      </p:sp>
      <p:sp>
        <p:nvSpPr>
          <p:cNvPr id="3" name="Slide Number Placeholder 2">
            <a:extLst>
              <a:ext uri="{FF2B5EF4-FFF2-40B4-BE49-F238E27FC236}">
                <a16:creationId xmlns:a16="http://schemas.microsoft.com/office/drawing/2014/main" id="{D029CF17-9B8F-402A-8F79-67CBFD9D0B62}"/>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36</a:t>
            </a:fld>
            <a:endParaRPr lang="en-US">
              <a:solidFill>
                <a:prstClr val="black">
                  <a:tint val="75000"/>
                </a:prstClr>
              </a:solidFill>
              <a:latin typeface="Calibri" panose="020F0502020204030204"/>
              <a:cs typeface="+mn-cs"/>
            </a:endParaRPr>
          </a:p>
        </p:txBody>
      </p:sp>
      <p:sp>
        <p:nvSpPr>
          <p:cNvPr id="10" name="Content Placeholder 3">
            <a:extLst>
              <a:ext uri="{FF2B5EF4-FFF2-40B4-BE49-F238E27FC236}">
                <a16:creationId xmlns:a16="http://schemas.microsoft.com/office/drawing/2014/main" id="{A8E4758E-427B-534A-B512-AA8B439F32DF}"/>
              </a:ext>
            </a:extLst>
          </p:cNvPr>
          <p:cNvSpPr txBox="1">
            <a:spLocks/>
          </p:cNvSpPr>
          <p:nvPr/>
        </p:nvSpPr>
        <p:spPr>
          <a:xfrm>
            <a:off x="400049" y="1139814"/>
            <a:ext cx="8229600" cy="6921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spc="-30" dirty="0">
                <a:solidFill>
                  <a:schemeClr val="accent1">
                    <a:lumMod val="75000"/>
                  </a:schemeClr>
                </a:solidFill>
              </a:rPr>
              <a:t>Property value: The weight average of land values calculated by crop type</a:t>
            </a:r>
          </a:p>
        </p:txBody>
      </p:sp>
    </p:spTree>
    <p:extLst>
      <p:ext uri="{BB962C8B-B14F-4D97-AF65-F5344CB8AC3E}">
        <p14:creationId xmlns:p14="http://schemas.microsoft.com/office/powerpoint/2010/main" val="1600537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DFB6F5-7902-417C-A714-63172F809349}"/>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37</a:t>
            </a:fld>
            <a:endParaRPr lang="en-US">
              <a:solidFill>
                <a:prstClr val="black">
                  <a:tint val="75000"/>
                </a:prstClr>
              </a:solidFill>
              <a:latin typeface="Calibri" panose="020F0502020204030204"/>
              <a:cs typeface="+mn-cs"/>
            </a:endParaRPr>
          </a:p>
        </p:txBody>
      </p:sp>
      <p:graphicFrame>
        <p:nvGraphicFramePr>
          <p:cNvPr id="5" name="Content Placeholder 4">
            <a:extLst>
              <a:ext uri="{FF2B5EF4-FFF2-40B4-BE49-F238E27FC236}">
                <a16:creationId xmlns:a16="http://schemas.microsoft.com/office/drawing/2014/main" id="{0979EA77-5BB1-4650-BF0E-E14910550B4A}"/>
              </a:ext>
            </a:extLst>
          </p:cNvPr>
          <p:cNvGraphicFramePr>
            <a:graphicFrameLocks noGrp="1"/>
          </p:cNvGraphicFramePr>
          <p:nvPr>
            <p:ph sz="quarter" idx="12"/>
            <p:extLst>
              <p:ext uri="{D42A27DB-BD31-4B8C-83A1-F6EECF244321}">
                <p14:modId xmlns:p14="http://schemas.microsoft.com/office/powerpoint/2010/main" val="4195725462"/>
              </p:ext>
            </p:extLst>
          </p:nvPr>
        </p:nvGraphicFramePr>
        <p:xfrm>
          <a:off x="347663" y="1143000"/>
          <a:ext cx="8451850" cy="489426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64ED20ED-EB88-4B8A-934A-EE12961C5B8A}"/>
              </a:ext>
            </a:extLst>
          </p:cNvPr>
          <p:cNvSpPr>
            <a:spLocks noGrp="1"/>
          </p:cNvSpPr>
          <p:nvPr>
            <p:ph type="title"/>
          </p:nvPr>
        </p:nvSpPr>
        <p:spPr>
          <a:xfrm>
            <a:off x="346876" y="0"/>
            <a:ext cx="8452724" cy="1143000"/>
          </a:xfrm>
        </p:spPr>
        <p:txBody>
          <a:bodyPr/>
          <a:lstStyle/>
          <a:p>
            <a:r>
              <a:rPr lang="en-US" dirty="0"/>
              <a:t>Turlock: one-third of population employed by agricultural industry</a:t>
            </a:r>
          </a:p>
        </p:txBody>
      </p:sp>
      <p:sp>
        <p:nvSpPr>
          <p:cNvPr id="8" name="Content Placeholder 3">
            <a:extLst>
              <a:ext uri="{FF2B5EF4-FFF2-40B4-BE49-F238E27FC236}">
                <a16:creationId xmlns:a16="http://schemas.microsoft.com/office/drawing/2014/main" id="{484B2150-2258-A14C-9FCA-5FFCA42263E2}"/>
              </a:ext>
            </a:extLst>
          </p:cNvPr>
          <p:cNvSpPr txBox="1">
            <a:spLocks/>
          </p:cNvSpPr>
          <p:nvPr/>
        </p:nvSpPr>
        <p:spPr>
          <a:xfrm>
            <a:off x="1073150" y="4736290"/>
            <a:ext cx="1129242" cy="3802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2200" spc="-30" dirty="0">
                <a:solidFill>
                  <a:schemeClr val="accent1">
                    <a:lumMod val="75000"/>
                  </a:schemeClr>
                </a:solidFill>
              </a:rPr>
              <a:t>Turlock</a:t>
            </a:r>
          </a:p>
        </p:txBody>
      </p:sp>
      <p:cxnSp>
        <p:nvCxnSpPr>
          <p:cNvPr id="9" name="Straight Arrow Connector 8">
            <a:extLst>
              <a:ext uri="{FF2B5EF4-FFF2-40B4-BE49-F238E27FC236}">
                <a16:creationId xmlns:a16="http://schemas.microsoft.com/office/drawing/2014/main" id="{7ECFF6D2-4E5B-E74F-87B6-13C180963BCE}"/>
              </a:ext>
            </a:extLst>
          </p:cNvPr>
          <p:cNvCxnSpPr>
            <a:cxnSpLocks/>
          </p:cNvCxnSpPr>
          <p:nvPr/>
        </p:nvCxnSpPr>
        <p:spPr>
          <a:xfrm flipV="1">
            <a:off x="1958975" y="4588934"/>
            <a:ext cx="1461558" cy="3374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6864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dirty="0"/>
              <a:t>Limitations with the UC Davis IMPLAN Multiplier</a:t>
            </a:r>
            <a:endParaRPr lang="en-US" sz="2800" dirty="0">
              <a:latin typeface="+mn-lt"/>
            </a:endParaRP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5" y="1143000"/>
            <a:ext cx="8601181" cy="5083629"/>
          </a:xfrm>
        </p:spPr>
        <p:txBody>
          <a:bodyPr>
            <a:normAutofit fontScale="92500"/>
          </a:bodyPr>
          <a:lstStyle/>
          <a:p>
            <a:pPr>
              <a:spcAft>
                <a:spcPts val="300"/>
              </a:spcAft>
              <a:buFont typeface="Arial" panose="020B0604020202020204" pitchFamily="34" charset="0"/>
              <a:buChar char="•"/>
            </a:pPr>
            <a:r>
              <a:rPr lang="en-US" sz="2100" spc="-30" dirty="0">
                <a:solidFill>
                  <a:schemeClr val="accent1">
                    <a:lumMod val="75000"/>
                  </a:schemeClr>
                </a:solidFill>
              </a:rPr>
              <a:t>IMPLAN multiplier </a:t>
            </a:r>
            <a:r>
              <a:rPr lang="en-US" sz="2100" b="1" spc="-30" dirty="0">
                <a:solidFill>
                  <a:schemeClr val="accent1">
                    <a:lumMod val="75000"/>
                  </a:schemeClr>
                </a:solidFill>
              </a:rPr>
              <a:t>excludes</a:t>
            </a:r>
            <a:r>
              <a:rPr lang="en-US" sz="2100" spc="-30" dirty="0">
                <a:solidFill>
                  <a:schemeClr val="accent1">
                    <a:lumMod val="75000"/>
                  </a:schemeClr>
                </a:solidFill>
              </a:rPr>
              <a:t> some forms of proprietor income: payments to households from interest, rents, royalties, dividends and corporate profits</a:t>
            </a:r>
          </a:p>
          <a:p>
            <a:pPr lvl="1"/>
            <a:r>
              <a:rPr lang="en-US" sz="2100" spc="-30" dirty="0">
                <a:solidFill>
                  <a:schemeClr val="accent1">
                    <a:lumMod val="75000"/>
                  </a:schemeClr>
                </a:solidFill>
              </a:rPr>
              <a:t>These are key parts of many farmers’ incomes</a:t>
            </a:r>
          </a:p>
          <a:p>
            <a:pPr>
              <a:spcAft>
                <a:spcPts val="300"/>
              </a:spcAft>
              <a:buFont typeface="Arial" panose="020B0604020202020204" pitchFamily="34" charset="0"/>
              <a:buChar char="•"/>
            </a:pPr>
            <a:r>
              <a:rPr lang="en-US" sz="2100" spc="-30" dirty="0">
                <a:solidFill>
                  <a:schemeClr val="accent1">
                    <a:lumMod val="75000"/>
                  </a:schemeClr>
                </a:solidFill>
              </a:rPr>
              <a:t>Does </a:t>
            </a:r>
            <a:r>
              <a:rPr lang="en-US" sz="2100" b="1" spc="-30" dirty="0">
                <a:solidFill>
                  <a:schemeClr val="accent1">
                    <a:lumMod val="75000"/>
                  </a:schemeClr>
                </a:solidFill>
              </a:rPr>
              <a:t>not</a:t>
            </a:r>
            <a:r>
              <a:rPr lang="en-US" sz="2100" spc="-30" dirty="0">
                <a:solidFill>
                  <a:schemeClr val="accent1">
                    <a:lumMod val="75000"/>
                  </a:schemeClr>
                </a:solidFill>
              </a:rPr>
              <a:t> adequately capture expenditure patterns of mid-level and small agricultural operations that participate more directly in local and regional food systems.</a:t>
            </a:r>
          </a:p>
          <a:p>
            <a:pPr lvl="1"/>
            <a:r>
              <a:rPr lang="en-US" sz="2100" spc="-30" dirty="0">
                <a:solidFill>
                  <a:schemeClr val="accent1">
                    <a:lumMod val="75000"/>
                  </a:schemeClr>
                </a:solidFill>
              </a:rPr>
              <a:t>In TID, approximately 55% of farms are 100 acres or less and 20% are between 100 and 250 acres</a:t>
            </a:r>
          </a:p>
          <a:p>
            <a:pPr>
              <a:spcAft>
                <a:spcPts val="300"/>
              </a:spcAft>
              <a:buFont typeface="Arial" panose="020B0604020202020204" pitchFamily="34" charset="0"/>
              <a:buChar char="•"/>
            </a:pPr>
            <a:r>
              <a:rPr lang="en-US" sz="2100" spc="-30" dirty="0">
                <a:solidFill>
                  <a:schemeClr val="accent1">
                    <a:lumMod val="75000"/>
                  </a:schemeClr>
                </a:solidFill>
              </a:rPr>
              <a:t>Does </a:t>
            </a:r>
            <a:r>
              <a:rPr lang="en-US" sz="2100" b="1" spc="-30" dirty="0">
                <a:solidFill>
                  <a:schemeClr val="accent1">
                    <a:lumMod val="75000"/>
                  </a:schemeClr>
                </a:solidFill>
              </a:rPr>
              <a:t>not</a:t>
            </a:r>
            <a:r>
              <a:rPr lang="en-US" sz="2100" spc="-30" dirty="0">
                <a:solidFill>
                  <a:schemeClr val="accent1">
                    <a:lumMod val="75000"/>
                  </a:schemeClr>
                </a:solidFill>
              </a:rPr>
              <a:t> adequately account for adjustments that growers and the supporting economy would have to make with new restrictions</a:t>
            </a:r>
          </a:p>
          <a:p>
            <a:pPr lvl="1"/>
            <a:r>
              <a:rPr lang="en-US" sz="2100" spc="-30" dirty="0">
                <a:solidFill>
                  <a:schemeClr val="accent1">
                    <a:lumMod val="75000"/>
                  </a:schemeClr>
                </a:solidFill>
              </a:rPr>
              <a:t>For example, a smaller dairy operation will likely not be able to switch to a sorghum operation in the short-term</a:t>
            </a:r>
          </a:p>
          <a:p>
            <a:pPr>
              <a:spcAft>
                <a:spcPts val="300"/>
              </a:spcAft>
              <a:buFont typeface="Arial" panose="020B0604020202020204" pitchFamily="34" charset="0"/>
              <a:buChar char="•"/>
            </a:pPr>
            <a:r>
              <a:rPr lang="en-US" sz="2100" spc="-30" dirty="0">
                <a:solidFill>
                  <a:schemeClr val="accent1">
                    <a:lumMod val="75000"/>
                  </a:schemeClr>
                </a:solidFill>
              </a:rPr>
              <a:t>Does </a:t>
            </a:r>
            <a:r>
              <a:rPr lang="en-US" sz="2100" b="1" spc="-30" dirty="0">
                <a:solidFill>
                  <a:schemeClr val="accent1">
                    <a:lumMod val="75000"/>
                  </a:schemeClr>
                </a:solidFill>
              </a:rPr>
              <a:t>not</a:t>
            </a:r>
            <a:r>
              <a:rPr lang="en-US" sz="2100" spc="-30" dirty="0">
                <a:solidFill>
                  <a:schemeClr val="accent1">
                    <a:lumMod val="75000"/>
                  </a:schemeClr>
                </a:solidFill>
              </a:rPr>
              <a:t> take into account market conditions and forward-looking decisions by economic actors</a:t>
            </a:r>
          </a:p>
          <a:p>
            <a:pPr lvl="1"/>
            <a:r>
              <a:rPr lang="en-US" sz="2100" spc="-30" dirty="0">
                <a:solidFill>
                  <a:schemeClr val="accent1">
                    <a:lumMod val="75000"/>
                  </a:schemeClr>
                </a:solidFill>
              </a:rPr>
              <a:t>The water reductions in question lead to enduring losses caused by policy, rather than the temporary losses caused by droughts </a:t>
            </a:r>
          </a:p>
          <a:p>
            <a:pPr marL="209263" lvl="1" indent="0">
              <a:buNone/>
            </a:pPr>
            <a:endParaRPr lang="en-US" spc="-3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A32CDEB3-5EB2-4E59-A33A-FD93788BAB6B}"/>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38</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68811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dirty="0"/>
              <a:t>Ascend Analysis: Ripple Effects</a:t>
            </a:r>
            <a:endParaRPr lang="en-US" sz="2800" dirty="0">
              <a:latin typeface="+mn-lt"/>
            </a:endParaRP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8375" y="1831975"/>
            <a:ext cx="8452725" cy="2074333"/>
          </a:xfrm>
        </p:spPr>
        <p:txBody>
          <a:bodyPr>
            <a:normAutofit/>
          </a:bodyPr>
          <a:lstStyle/>
          <a:p>
            <a:pPr marL="0" indent="0" algn="ctr">
              <a:buNone/>
            </a:pPr>
            <a:r>
              <a:rPr lang="en-US" sz="2200" spc="-30" dirty="0">
                <a:solidFill>
                  <a:schemeClr val="accent1">
                    <a:lumMod val="75000"/>
                  </a:schemeClr>
                </a:solidFill>
              </a:rPr>
              <a:t>The following slides presents Ascend’s analysis of the </a:t>
            </a:r>
            <a:br>
              <a:rPr lang="en-US" sz="2200" spc="-30" dirty="0">
                <a:solidFill>
                  <a:schemeClr val="accent1">
                    <a:lumMod val="75000"/>
                  </a:schemeClr>
                </a:solidFill>
              </a:rPr>
            </a:br>
            <a:r>
              <a:rPr lang="en-US" sz="2200" spc="-30" dirty="0">
                <a:solidFill>
                  <a:schemeClr val="accent1">
                    <a:lumMod val="75000"/>
                  </a:schemeClr>
                </a:solidFill>
              </a:rPr>
              <a:t>ripple effects caused by the loss in agricultural output</a:t>
            </a:r>
          </a:p>
        </p:txBody>
      </p:sp>
      <p:sp>
        <p:nvSpPr>
          <p:cNvPr id="3" name="Slide Number Placeholder 2">
            <a:extLst>
              <a:ext uri="{FF2B5EF4-FFF2-40B4-BE49-F238E27FC236}">
                <a16:creationId xmlns:a16="http://schemas.microsoft.com/office/drawing/2014/main" id="{A32CDEB3-5EB2-4E59-A33A-FD93788BAB6B}"/>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39</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53905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Our Major Points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6" y="1143001"/>
            <a:ext cx="8452724" cy="5518752"/>
          </a:xfrm>
        </p:spPr>
        <p:txBody>
          <a:bodyPr>
            <a:normAutofit/>
          </a:bodyPr>
          <a:lstStyle/>
          <a:p>
            <a:pPr>
              <a:buSzPct val="75000"/>
            </a:pPr>
            <a:r>
              <a:rPr lang="en-US" sz="2400" b="1" spc="-30" dirty="0">
                <a:solidFill>
                  <a:schemeClr val="tx2"/>
                </a:solidFill>
              </a:rPr>
              <a:t>Our Analysis:</a:t>
            </a:r>
            <a:r>
              <a:rPr lang="en-US" sz="2400" spc="-30" dirty="0">
                <a:solidFill>
                  <a:schemeClr val="tx2"/>
                </a:solidFill>
              </a:rPr>
              <a:t> Study timeline for two valuation analysis approaches: Ascend and UC Davis IMPLAN Multiplier</a:t>
            </a:r>
          </a:p>
          <a:p>
            <a:pPr>
              <a:buSzPct val="75000"/>
            </a:pPr>
            <a:r>
              <a:rPr lang="en-US" sz="2400" b="1" spc="-30" dirty="0">
                <a:solidFill>
                  <a:schemeClr val="tx2"/>
                </a:solidFill>
              </a:rPr>
              <a:t>The Larger Picture:</a:t>
            </a:r>
            <a:r>
              <a:rPr lang="en-US" sz="2400" spc="-30" dirty="0">
                <a:solidFill>
                  <a:schemeClr val="tx2"/>
                </a:solidFill>
              </a:rPr>
              <a:t> Local and state agriculture significance and economic impact</a:t>
            </a:r>
          </a:p>
          <a:p>
            <a:pPr>
              <a:buSzPct val="75000"/>
            </a:pPr>
            <a:r>
              <a:rPr lang="en-US" sz="2400" b="1" spc="-30" dirty="0">
                <a:solidFill>
                  <a:schemeClr val="tx2"/>
                </a:solidFill>
              </a:rPr>
              <a:t>Three Flawed River Flow Requirements:</a:t>
            </a:r>
            <a:r>
              <a:rPr lang="en-US" sz="2400" spc="-30" dirty="0">
                <a:solidFill>
                  <a:schemeClr val="tx2"/>
                </a:solidFill>
              </a:rPr>
              <a:t> Flawed and incomplete proposals reduce water flow that adversely affects the agricultural economy</a:t>
            </a:r>
          </a:p>
          <a:p>
            <a:pPr>
              <a:buSzPct val="75000"/>
            </a:pPr>
            <a:r>
              <a:rPr lang="en-US" sz="2400" b="1" spc="-30" dirty="0">
                <a:solidFill>
                  <a:schemeClr val="tx2"/>
                </a:solidFill>
              </a:rPr>
              <a:t>Agricultural and Economic Consequences:</a:t>
            </a:r>
            <a:r>
              <a:rPr lang="en-US" sz="2400" spc="-30" dirty="0">
                <a:solidFill>
                  <a:schemeClr val="tx2"/>
                </a:solidFill>
              </a:rPr>
              <a:t> Greater water variability leads to crop reductions and devaluation; agricultural losses; dairy losses; population migration; and property value, income, and revenue losses.</a:t>
            </a:r>
          </a:p>
          <a:p>
            <a:pPr>
              <a:buSzPct val="75000"/>
            </a:pPr>
            <a:r>
              <a:rPr lang="en-US" sz="2400" b="1" spc="-30" dirty="0">
                <a:solidFill>
                  <a:schemeClr val="tx2"/>
                </a:solidFill>
              </a:rPr>
              <a:t>Financial Losses:</a:t>
            </a:r>
            <a:r>
              <a:rPr lang="en-US" sz="2400" spc="-30" dirty="0">
                <a:solidFill>
                  <a:schemeClr val="tx2"/>
                </a:solidFill>
              </a:rPr>
              <a:t> $287 Million to $408 Million loss </a:t>
            </a:r>
            <a:r>
              <a:rPr lang="en-US" sz="2400" i="1" spc="-30" dirty="0">
                <a:solidFill>
                  <a:schemeClr val="tx2"/>
                </a:solidFill>
              </a:rPr>
              <a:t>annually</a:t>
            </a:r>
            <a:endParaRPr lang="en-US" sz="2218" i="1" spc="-30" dirty="0">
              <a:solidFill>
                <a:schemeClr val="tx2"/>
              </a:solidFill>
            </a:endParaRP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76381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Growing Variability of Water Flows</a:t>
            </a:r>
          </a:p>
        </p:txBody>
      </p:sp>
      <p:pic>
        <p:nvPicPr>
          <p:cNvPr id="4" name="Picture 3">
            <a:extLst>
              <a:ext uri="{FF2B5EF4-FFF2-40B4-BE49-F238E27FC236}">
                <a16:creationId xmlns:a16="http://schemas.microsoft.com/office/drawing/2014/main" id="{7D42B259-1A67-424C-BF59-988D2B12C9FF}"/>
              </a:ext>
            </a:extLst>
          </p:cNvPr>
          <p:cNvPicPr>
            <a:picLocks noChangeAspect="1"/>
          </p:cNvPicPr>
          <p:nvPr/>
        </p:nvPicPr>
        <p:blipFill>
          <a:blip r:embed="rId2"/>
          <a:stretch>
            <a:fillRect/>
          </a:stretch>
        </p:blipFill>
        <p:spPr>
          <a:xfrm>
            <a:off x="1264708" y="1984087"/>
            <a:ext cx="6595533" cy="4487586"/>
          </a:xfrm>
          <a:prstGeom prst="rect">
            <a:avLst/>
          </a:prstGeom>
        </p:spPr>
      </p:pic>
      <p:sp>
        <p:nvSpPr>
          <p:cNvPr id="3" name="TextBox 2">
            <a:extLst>
              <a:ext uri="{FF2B5EF4-FFF2-40B4-BE49-F238E27FC236}">
                <a16:creationId xmlns:a16="http://schemas.microsoft.com/office/drawing/2014/main" id="{A9BA9448-F374-4F52-B477-1991AC661020}"/>
              </a:ext>
            </a:extLst>
          </p:cNvPr>
          <p:cNvSpPr txBox="1"/>
          <p:nvPr/>
        </p:nvSpPr>
        <p:spPr>
          <a:xfrm>
            <a:off x="357236" y="1143000"/>
            <a:ext cx="8442363" cy="846386"/>
          </a:xfrm>
          <a:prstGeom prst="rect">
            <a:avLst/>
          </a:prstGeom>
          <a:noFill/>
        </p:spPr>
        <p:txBody>
          <a:bodyPr wrap="square" rtlCol="0">
            <a:spAutoFit/>
          </a:bodyPr>
          <a:lstStyle/>
          <a:p>
            <a:pPr marL="111125" indent="-111125">
              <a:buFont typeface="Arial" panose="020B0604020202020204" pitchFamily="34" charset="0"/>
              <a:buChar char="•"/>
            </a:pPr>
            <a:r>
              <a:rPr lang="en-US" sz="2200" spc="-30" dirty="0">
                <a:solidFill>
                  <a:schemeClr val="accent1">
                    <a:lumMod val="75000"/>
                  </a:schemeClr>
                </a:solidFill>
                <a:latin typeface="+mj-lt"/>
              </a:rPr>
              <a:t>Variability in natural flows is continuing to increase through time</a:t>
            </a:r>
          </a:p>
          <a:p>
            <a:pPr marL="111125" indent="-111125">
              <a:spcBef>
                <a:spcPts val="600"/>
              </a:spcBef>
              <a:buFont typeface="Arial" panose="020B0604020202020204" pitchFamily="34" charset="0"/>
              <a:buChar char="•"/>
            </a:pPr>
            <a:r>
              <a:rPr lang="en-US" sz="2200" spc="-30" dirty="0">
                <a:solidFill>
                  <a:schemeClr val="accent1">
                    <a:lumMod val="75000"/>
                  </a:schemeClr>
                </a:solidFill>
                <a:latin typeface="+mj-lt"/>
              </a:rPr>
              <a:t>There is a </a:t>
            </a:r>
            <a:r>
              <a:rPr lang="en-US" sz="2200" b="1" spc="-30" dirty="0">
                <a:solidFill>
                  <a:schemeClr val="accent1">
                    <a:lumMod val="75000"/>
                  </a:schemeClr>
                </a:solidFill>
                <a:latin typeface="+mj-lt"/>
              </a:rPr>
              <a:t>higher probability </a:t>
            </a:r>
            <a:r>
              <a:rPr lang="en-US" sz="2200" spc="-30" dirty="0">
                <a:solidFill>
                  <a:schemeClr val="accent1">
                    <a:lumMod val="75000"/>
                  </a:schemeClr>
                </a:solidFill>
                <a:latin typeface="+mj-lt"/>
              </a:rPr>
              <a:t>of Dry and Critically Dry Years in the future</a:t>
            </a:r>
          </a:p>
        </p:txBody>
      </p:sp>
      <p:sp>
        <p:nvSpPr>
          <p:cNvPr id="6" name="Slide Number Placeholder 5">
            <a:extLst>
              <a:ext uri="{FF2B5EF4-FFF2-40B4-BE49-F238E27FC236}">
                <a16:creationId xmlns:a16="http://schemas.microsoft.com/office/drawing/2014/main" id="{9C1D1745-9A07-4E7B-9D98-B45C3E9665E2}"/>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40</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504036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Percent Reduction Under Proposed Flow Schedule: </a:t>
            </a:r>
            <a:br>
              <a:rPr lang="en-US" sz="2800" dirty="0">
                <a:latin typeface="+mn-lt"/>
              </a:rPr>
            </a:br>
            <a:r>
              <a:rPr lang="en-US" sz="2800" dirty="0">
                <a:latin typeface="+mn-lt"/>
              </a:rPr>
              <a:t>Historical Analysis (1922–2015)</a:t>
            </a:r>
          </a:p>
        </p:txBody>
      </p:sp>
      <p:graphicFrame>
        <p:nvGraphicFramePr>
          <p:cNvPr id="5" name="Chart 4">
            <a:extLst>
              <a:ext uri="{FF2B5EF4-FFF2-40B4-BE49-F238E27FC236}">
                <a16:creationId xmlns:a16="http://schemas.microsoft.com/office/drawing/2014/main" id="{AAAE26E5-3F59-EE47-9C85-63386B8F1E73}"/>
              </a:ext>
            </a:extLst>
          </p:cNvPr>
          <p:cNvGraphicFramePr>
            <a:graphicFrameLocks/>
          </p:cNvGraphicFramePr>
          <p:nvPr>
            <p:extLst/>
          </p:nvPr>
        </p:nvGraphicFramePr>
        <p:xfrm>
          <a:off x="2324100" y="1130300"/>
          <a:ext cx="6718300" cy="334010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6953909-A8E1-FF41-AAD3-816C40FE89B3}"/>
              </a:ext>
            </a:extLst>
          </p:cNvPr>
          <p:cNvSpPr txBox="1">
            <a:spLocks/>
          </p:cNvSpPr>
          <p:nvPr/>
        </p:nvSpPr>
        <p:spPr>
          <a:xfrm>
            <a:off x="279400" y="1316320"/>
            <a:ext cx="2150533" cy="24555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109728" fontAlgn="auto">
              <a:spcBef>
                <a:spcPts val="0"/>
              </a:spcBef>
              <a:spcAft>
                <a:spcPts val="0"/>
              </a:spcAft>
            </a:pPr>
            <a:r>
              <a:rPr lang="en-US" sz="2200" spc="-30" dirty="0">
                <a:solidFill>
                  <a:schemeClr val="accent1">
                    <a:lumMod val="75000"/>
                  </a:schemeClr>
                </a:solidFill>
                <a:latin typeface="+mj-lt"/>
              </a:rPr>
              <a:t>The worst water reductions under the proposals occur in multiyear droughts</a:t>
            </a:r>
            <a:endParaRPr lang="en-US" sz="2200" spc="-30" dirty="0">
              <a:latin typeface="+mj-lt"/>
            </a:endParaRPr>
          </a:p>
        </p:txBody>
      </p:sp>
      <p:graphicFrame>
        <p:nvGraphicFramePr>
          <p:cNvPr id="11" name="Chart 10">
            <a:extLst>
              <a:ext uri="{FF2B5EF4-FFF2-40B4-BE49-F238E27FC236}">
                <a16:creationId xmlns:a16="http://schemas.microsoft.com/office/drawing/2014/main" id="{9B5169C8-C4F3-DE4D-A961-FCA3C39D1051}"/>
              </a:ext>
            </a:extLst>
          </p:cNvPr>
          <p:cNvGraphicFramePr>
            <a:graphicFrameLocks/>
          </p:cNvGraphicFramePr>
          <p:nvPr>
            <p:extLst/>
          </p:nvPr>
        </p:nvGraphicFramePr>
        <p:xfrm>
          <a:off x="0" y="3771900"/>
          <a:ext cx="5905500" cy="3086100"/>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Arrow Connector 13">
            <a:extLst>
              <a:ext uri="{FF2B5EF4-FFF2-40B4-BE49-F238E27FC236}">
                <a16:creationId xmlns:a16="http://schemas.microsoft.com/office/drawing/2014/main" id="{ABC63E60-3A0C-1A46-A84B-66AB8434915D}"/>
              </a:ext>
            </a:extLst>
          </p:cNvPr>
          <p:cNvCxnSpPr/>
          <p:nvPr/>
        </p:nvCxnSpPr>
        <p:spPr>
          <a:xfrm>
            <a:off x="3987800" y="4542120"/>
            <a:ext cx="914400" cy="91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D5DCC60-C3F1-E241-B209-51C1180B23C6}"/>
              </a:ext>
            </a:extLst>
          </p:cNvPr>
          <p:cNvCxnSpPr>
            <a:cxnSpLocks/>
          </p:cNvCxnSpPr>
          <p:nvPr/>
        </p:nvCxnSpPr>
        <p:spPr>
          <a:xfrm>
            <a:off x="3987800" y="4542120"/>
            <a:ext cx="711200" cy="986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06E9803-59B7-490E-8CCF-C25B604CF022}"/>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41</a:t>
            </a:fld>
            <a:endParaRPr lang="en-US">
              <a:solidFill>
                <a:prstClr val="black">
                  <a:tint val="75000"/>
                </a:prstClr>
              </a:solidFill>
              <a:latin typeface="Calibri" panose="020F0502020204030204"/>
              <a:cs typeface="+mn-cs"/>
            </a:endParaRPr>
          </a:p>
        </p:txBody>
      </p:sp>
      <p:sp>
        <p:nvSpPr>
          <p:cNvPr id="10" name="Content Placeholder 3">
            <a:extLst>
              <a:ext uri="{FF2B5EF4-FFF2-40B4-BE49-F238E27FC236}">
                <a16:creationId xmlns:a16="http://schemas.microsoft.com/office/drawing/2014/main" id="{39E46650-7662-3749-8ACC-DABC9CB779C3}"/>
              </a:ext>
            </a:extLst>
          </p:cNvPr>
          <p:cNvSpPr txBox="1">
            <a:spLocks/>
          </p:cNvSpPr>
          <p:nvPr/>
        </p:nvSpPr>
        <p:spPr>
          <a:xfrm>
            <a:off x="5985933" y="4626786"/>
            <a:ext cx="2700867" cy="1393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109728" fontAlgn="auto">
              <a:spcBef>
                <a:spcPts val="0"/>
              </a:spcBef>
              <a:spcAft>
                <a:spcPts val="0"/>
              </a:spcAft>
            </a:pPr>
            <a:r>
              <a:rPr lang="en-US" sz="2200" spc="-30" dirty="0">
                <a:solidFill>
                  <a:schemeClr val="accent1">
                    <a:lumMod val="75000"/>
                  </a:schemeClr>
                </a:solidFill>
              </a:rPr>
              <a:t>In particularly harsh drought years (1977, 2014), reductions can reach 95%–100%</a:t>
            </a:r>
          </a:p>
        </p:txBody>
      </p:sp>
    </p:spTree>
    <p:extLst>
      <p:ext uri="{BB962C8B-B14F-4D97-AF65-F5344CB8AC3E}">
        <p14:creationId xmlns:p14="http://schemas.microsoft.com/office/powerpoint/2010/main" val="2849849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Reduction of Water Under Proposed Flow Schedules: Historical Analysis (1922–2015)</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5638" y="1143000"/>
            <a:ext cx="8452724" cy="696877"/>
          </a:xfrm>
        </p:spPr>
        <p:txBody>
          <a:bodyPr>
            <a:normAutofit/>
          </a:bodyPr>
          <a:lstStyle/>
          <a:p>
            <a:pPr>
              <a:buSzPct val="75000"/>
            </a:pPr>
            <a:r>
              <a:rPr lang="en-US" sz="2200" spc="-30" dirty="0">
                <a:solidFill>
                  <a:schemeClr val="accent1">
                    <a:lumMod val="75000"/>
                  </a:schemeClr>
                </a:solidFill>
              </a:rPr>
              <a:t>Water diversions impact are punishing during critically dry years</a:t>
            </a:r>
          </a:p>
        </p:txBody>
      </p:sp>
      <p:graphicFrame>
        <p:nvGraphicFramePr>
          <p:cNvPr id="8" name="Table 7">
            <a:extLst>
              <a:ext uri="{FF2B5EF4-FFF2-40B4-BE49-F238E27FC236}">
                <a16:creationId xmlns:a16="http://schemas.microsoft.com/office/drawing/2014/main" id="{4E4ECB2E-4431-174A-A95D-AAB4EDDFC0EA}"/>
              </a:ext>
            </a:extLst>
          </p:cNvPr>
          <p:cNvGraphicFramePr>
            <a:graphicFrameLocks noGrp="1"/>
          </p:cNvGraphicFramePr>
          <p:nvPr>
            <p:extLst>
              <p:ext uri="{D42A27DB-BD31-4B8C-83A1-F6EECF244321}">
                <p14:modId xmlns:p14="http://schemas.microsoft.com/office/powerpoint/2010/main" val="940258649"/>
              </p:ext>
            </p:extLst>
          </p:nvPr>
        </p:nvGraphicFramePr>
        <p:xfrm>
          <a:off x="931333" y="1734719"/>
          <a:ext cx="7461779" cy="4532904"/>
        </p:xfrm>
        <a:graphic>
          <a:graphicData uri="http://schemas.openxmlformats.org/drawingml/2006/table">
            <a:tbl>
              <a:tblPr firstRow="1" firstCol="1" bandRow="1">
                <a:tableStyleId>{5C22544A-7EE6-4342-B048-85BDC9FD1C3A}</a:tableStyleId>
              </a:tblPr>
              <a:tblGrid>
                <a:gridCol w="2006600">
                  <a:extLst>
                    <a:ext uri="{9D8B030D-6E8A-4147-A177-3AD203B41FA5}">
                      <a16:colId xmlns:a16="http://schemas.microsoft.com/office/drawing/2014/main" val="2567800019"/>
                    </a:ext>
                  </a:extLst>
                </a:gridCol>
                <a:gridCol w="1837267">
                  <a:extLst>
                    <a:ext uri="{9D8B030D-6E8A-4147-A177-3AD203B41FA5}">
                      <a16:colId xmlns:a16="http://schemas.microsoft.com/office/drawing/2014/main" val="3522977110"/>
                    </a:ext>
                  </a:extLst>
                </a:gridCol>
                <a:gridCol w="1734935">
                  <a:extLst>
                    <a:ext uri="{9D8B030D-6E8A-4147-A177-3AD203B41FA5}">
                      <a16:colId xmlns:a16="http://schemas.microsoft.com/office/drawing/2014/main" val="2422290720"/>
                    </a:ext>
                  </a:extLst>
                </a:gridCol>
                <a:gridCol w="1882977">
                  <a:extLst>
                    <a:ext uri="{9D8B030D-6E8A-4147-A177-3AD203B41FA5}">
                      <a16:colId xmlns:a16="http://schemas.microsoft.com/office/drawing/2014/main" val="459376158"/>
                    </a:ext>
                  </a:extLst>
                </a:gridCol>
              </a:tblGrid>
              <a:tr h="509364">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Percent Reduction of Water Diversions by Water Year Type (1922–2015)</a:t>
                      </a:r>
                    </a:p>
                  </a:txBody>
                  <a:tcPr marL="68580" marR="68580" marT="0" marB="0"/>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0830326"/>
                  </a:ext>
                </a:extLst>
              </a:tr>
              <a:tr h="490108">
                <a:tc>
                  <a:txBody>
                    <a:bodyPr/>
                    <a:lstStyle/>
                    <a:p>
                      <a:pPr marL="0" marR="0" algn="ctr">
                        <a:lnSpc>
                          <a:spcPct val="107000"/>
                        </a:lnSpc>
                        <a:spcBef>
                          <a:spcPts val="0"/>
                        </a:spcBef>
                        <a:spcAft>
                          <a:spcPts val="0"/>
                        </a:spcAft>
                      </a:pPr>
                      <a:r>
                        <a:rPr lang="en-US" sz="1400" dirty="0">
                          <a:effectLst/>
                        </a:rPr>
                        <a:t>Water Year Type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rtl="0" fontAlgn="t">
                        <a:spcBef>
                          <a:spcPts val="0"/>
                        </a:spcBef>
                        <a:spcAft>
                          <a:spcPts val="0"/>
                        </a:spcAft>
                      </a:pPr>
                      <a:r>
                        <a:rPr lang="en-US" sz="1400" b="1" i="0" u="none" strike="noStrike" dirty="0">
                          <a:solidFill>
                            <a:schemeClr val="tx1"/>
                          </a:solidFill>
                          <a:effectLst/>
                          <a:latin typeface="Calibri" panose="020F0502020204030204" pitchFamily="34" charset="0"/>
                        </a:rPr>
                        <a:t>NMFS</a:t>
                      </a:r>
                      <a:endParaRPr lang="en-US" sz="1400" b="1" dirty="0">
                        <a:solidFill>
                          <a:schemeClr val="tx1"/>
                        </a:solidFill>
                        <a:effectLst/>
                      </a:endParaRPr>
                    </a:p>
                  </a:txBody>
                  <a:tcPr marL="66675" marR="66675" anchor="ctr">
                    <a:solidFill>
                      <a:schemeClr val="accent5">
                        <a:lumMod val="75000"/>
                      </a:schemeClr>
                    </a:solidFill>
                  </a:tcPr>
                </a:tc>
                <a:tc>
                  <a:txBody>
                    <a:bodyPr/>
                    <a:lstStyle/>
                    <a:p>
                      <a:pPr algn="ctr" rtl="0" fontAlgn="t">
                        <a:spcBef>
                          <a:spcPts val="0"/>
                        </a:spcBef>
                        <a:spcAft>
                          <a:spcPts val="0"/>
                        </a:spcAft>
                      </a:pPr>
                      <a:r>
                        <a:rPr lang="en-US" sz="1400" b="1" i="0" u="none" strike="noStrike" dirty="0">
                          <a:solidFill>
                            <a:schemeClr val="tx1"/>
                          </a:solidFill>
                          <a:effectLst/>
                          <a:latin typeface="Calibri" panose="020F0502020204030204" pitchFamily="34" charset="0"/>
                        </a:rPr>
                        <a:t>USFWS</a:t>
                      </a:r>
                      <a:endParaRPr lang="en-US" sz="1400" b="1" dirty="0">
                        <a:solidFill>
                          <a:schemeClr val="tx1"/>
                        </a:solidFill>
                        <a:effectLst/>
                      </a:endParaRPr>
                    </a:p>
                  </a:txBody>
                  <a:tcPr marL="66675" marR="66675" anchor="ctr">
                    <a:solidFill>
                      <a:srgbClr val="BF2317"/>
                    </a:solidFill>
                  </a:tcPr>
                </a:tc>
                <a:tc>
                  <a:txBody>
                    <a:bodyPr/>
                    <a:lstStyle/>
                    <a:p>
                      <a:pPr algn="ctr" rtl="0" fontAlgn="t">
                        <a:spcBef>
                          <a:spcPts val="0"/>
                        </a:spcBef>
                        <a:spcAft>
                          <a:spcPts val="0"/>
                        </a:spcAft>
                      </a:pPr>
                      <a:r>
                        <a:rPr lang="en-US" sz="1400" b="1" i="0" u="none" strike="noStrike" dirty="0">
                          <a:solidFill>
                            <a:schemeClr val="tx1"/>
                          </a:solidFill>
                          <a:effectLst/>
                          <a:latin typeface="Calibri" panose="020F0502020204030204" pitchFamily="34" charset="0"/>
                        </a:rPr>
                        <a:t>CDFW</a:t>
                      </a:r>
                      <a:endParaRPr lang="en-US" sz="1400" b="1" dirty="0">
                        <a:solidFill>
                          <a:schemeClr val="tx1"/>
                        </a:solidFill>
                        <a:effectLst/>
                      </a:endParaRPr>
                    </a:p>
                  </a:txBody>
                  <a:tcPr marL="66675" marR="66675" anchor="ctr">
                    <a:solidFill>
                      <a:srgbClr val="FF9D00"/>
                    </a:solidFill>
                  </a:tcPr>
                </a:tc>
                <a:extLst>
                  <a:ext uri="{0D108BD9-81ED-4DB2-BD59-A6C34878D82A}">
                    <a16:rowId xmlns:a16="http://schemas.microsoft.com/office/drawing/2014/main" val="3585263822"/>
                  </a:ext>
                </a:extLst>
              </a:tr>
              <a:tr h="667507">
                <a:tc>
                  <a:txBody>
                    <a:bodyPr/>
                    <a:lstStyle/>
                    <a:p>
                      <a:pPr marL="0" marR="0" algn="ctr">
                        <a:lnSpc>
                          <a:spcPct val="107000"/>
                        </a:lnSpc>
                        <a:spcBef>
                          <a:spcPts val="0"/>
                        </a:spcBef>
                        <a:spcAft>
                          <a:spcPts val="0"/>
                        </a:spcAft>
                      </a:pPr>
                      <a:r>
                        <a:rPr lang="en-US" sz="1400" dirty="0">
                          <a:effectLst/>
                        </a:rPr>
                        <a:t>Average Wet Years </a:t>
                      </a:r>
                    </a:p>
                    <a:p>
                      <a:pPr marL="0" marR="0" algn="ctr">
                        <a:lnSpc>
                          <a:spcPct val="107000"/>
                        </a:lnSpc>
                        <a:spcBef>
                          <a:spcPts val="0"/>
                        </a:spcBef>
                        <a:spcAft>
                          <a:spcPts val="0"/>
                        </a:spcAft>
                      </a:pPr>
                      <a:r>
                        <a:rPr lang="en-US" sz="1400" dirty="0">
                          <a:effectLst/>
                        </a:rPr>
                        <a:t>(</a:t>
                      </a:r>
                      <a:r>
                        <a:rPr lang="en-US" sz="1400" b="1" dirty="0">
                          <a:effectLst/>
                        </a:rPr>
                        <a:t>W</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0%</a:t>
                      </a:r>
                      <a:endParaRPr lang="en-US" sz="1400" b="0" dirty="0">
                        <a:solidFill>
                          <a:schemeClr val="tx1"/>
                        </a:solidFill>
                        <a:effectLst/>
                      </a:endParaRPr>
                    </a:p>
                  </a:txBody>
                  <a:tcPr marL="28575" marR="28575" marT="95250" marB="95250" anchor="ctr">
                    <a:solidFill>
                      <a:schemeClr val="accent5">
                        <a:lumMod val="75000"/>
                      </a:schemeClr>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0.2%</a:t>
                      </a:r>
                      <a:endParaRPr lang="en-US" sz="1400" b="0" dirty="0">
                        <a:solidFill>
                          <a:schemeClr val="tx1"/>
                        </a:solidFill>
                        <a:effectLst/>
                      </a:endParaRPr>
                    </a:p>
                  </a:txBody>
                  <a:tcPr marL="28575" marR="28575" marT="95250" marB="95250" anchor="ctr">
                    <a:solidFill>
                      <a:srgbClr val="C00000"/>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0.1%</a:t>
                      </a:r>
                      <a:endParaRPr lang="en-US" sz="1400" b="0" dirty="0">
                        <a:solidFill>
                          <a:schemeClr val="tx1"/>
                        </a:solidFill>
                        <a:effectLst/>
                      </a:endParaRPr>
                    </a:p>
                  </a:txBody>
                  <a:tcPr marL="28575" marR="28575" marT="95250" marB="95250" anchor="ctr">
                    <a:solidFill>
                      <a:srgbClr val="FF9D00"/>
                    </a:solidFill>
                  </a:tcPr>
                </a:tc>
                <a:extLst>
                  <a:ext uri="{0D108BD9-81ED-4DB2-BD59-A6C34878D82A}">
                    <a16:rowId xmlns:a16="http://schemas.microsoft.com/office/drawing/2014/main" val="306135631"/>
                  </a:ext>
                </a:extLst>
              </a:tr>
              <a:tr h="667507">
                <a:tc>
                  <a:txBody>
                    <a:bodyPr/>
                    <a:lstStyle/>
                    <a:p>
                      <a:pPr marL="0" marR="0" algn="ctr">
                        <a:lnSpc>
                          <a:spcPct val="107000"/>
                        </a:lnSpc>
                        <a:spcBef>
                          <a:spcPts val="0"/>
                        </a:spcBef>
                        <a:spcAft>
                          <a:spcPts val="0"/>
                        </a:spcAft>
                      </a:pPr>
                      <a:r>
                        <a:rPr lang="en-US" sz="1400" dirty="0">
                          <a:effectLst/>
                        </a:rPr>
                        <a:t>Average Above Normal Years (AN)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2.2%</a:t>
                      </a:r>
                      <a:endParaRPr lang="en-US" sz="1400" b="0" dirty="0">
                        <a:solidFill>
                          <a:schemeClr val="tx1"/>
                        </a:solidFill>
                        <a:effectLst/>
                      </a:endParaRPr>
                    </a:p>
                  </a:txBody>
                  <a:tcPr marL="28575" marR="28575" marT="95250" marB="95250" anchor="ctr">
                    <a:solidFill>
                      <a:schemeClr val="accent5">
                        <a:lumMod val="75000"/>
                      </a:schemeClr>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2.5%</a:t>
                      </a:r>
                      <a:endParaRPr lang="en-US" sz="1400" b="0" dirty="0">
                        <a:solidFill>
                          <a:schemeClr val="tx1"/>
                        </a:solidFill>
                        <a:effectLst/>
                      </a:endParaRPr>
                    </a:p>
                  </a:txBody>
                  <a:tcPr marL="28575" marR="28575" marT="95250" marB="95250" anchor="ctr">
                    <a:solidFill>
                      <a:srgbClr val="C00000"/>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0.5%</a:t>
                      </a:r>
                      <a:endParaRPr lang="en-US" sz="1400" b="0" dirty="0">
                        <a:solidFill>
                          <a:schemeClr val="tx1"/>
                        </a:solidFill>
                        <a:effectLst/>
                      </a:endParaRPr>
                    </a:p>
                  </a:txBody>
                  <a:tcPr marL="28575" marR="28575" marT="95250" marB="95250" anchor="ctr">
                    <a:solidFill>
                      <a:srgbClr val="FF9D00"/>
                    </a:solidFill>
                  </a:tcPr>
                </a:tc>
                <a:extLst>
                  <a:ext uri="{0D108BD9-81ED-4DB2-BD59-A6C34878D82A}">
                    <a16:rowId xmlns:a16="http://schemas.microsoft.com/office/drawing/2014/main" val="2835682896"/>
                  </a:ext>
                </a:extLst>
              </a:tr>
              <a:tr h="673615">
                <a:tc>
                  <a:txBody>
                    <a:bodyPr/>
                    <a:lstStyle/>
                    <a:p>
                      <a:pPr marL="0" marR="0" algn="ctr">
                        <a:lnSpc>
                          <a:spcPct val="107000"/>
                        </a:lnSpc>
                        <a:spcBef>
                          <a:spcPts val="0"/>
                        </a:spcBef>
                        <a:spcAft>
                          <a:spcPts val="0"/>
                        </a:spcAft>
                      </a:pPr>
                      <a:r>
                        <a:rPr lang="en-US" sz="1400" dirty="0">
                          <a:effectLst/>
                        </a:rPr>
                        <a:t>Average Below Normal Years</a:t>
                      </a:r>
                      <a:r>
                        <a:rPr lang="en-US" sz="1400" dirty="0">
                          <a:effectLst/>
                          <a:latin typeface="+mn-lt"/>
                          <a:ea typeface="+mn-ea"/>
                          <a:cs typeface="+mn-cs"/>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(BN)</a:t>
                      </a:r>
                    </a:p>
                  </a:txBody>
                  <a:tcPr marL="68580" marR="68580" marT="0" marB="0" anchor="ct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7.7%</a:t>
                      </a:r>
                      <a:endParaRPr lang="en-US" sz="1400" b="0" dirty="0">
                        <a:solidFill>
                          <a:schemeClr val="tx1"/>
                        </a:solidFill>
                        <a:effectLst/>
                      </a:endParaRPr>
                    </a:p>
                  </a:txBody>
                  <a:tcPr marL="28575" marR="28575" marT="95250" marB="95250" anchor="ctr">
                    <a:solidFill>
                      <a:schemeClr val="accent5">
                        <a:lumMod val="75000"/>
                      </a:schemeClr>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9.6%</a:t>
                      </a:r>
                      <a:endParaRPr lang="en-US" sz="1400" b="0" dirty="0">
                        <a:solidFill>
                          <a:schemeClr val="tx1"/>
                        </a:solidFill>
                        <a:effectLst/>
                      </a:endParaRPr>
                    </a:p>
                  </a:txBody>
                  <a:tcPr marL="28575" marR="28575" marT="95250" marB="95250" anchor="ctr">
                    <a:solidFill>
                      <a:srgbClr val="C00000"/>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1.2%</a:t>
                      </a:r>
                      <a:endParaRPr lang="en-US" sz="1400" b="0" dirty="0">
                        <a:solidFill>
                          <a:schemeClr val="tx1"/>
                        </a:solidFill>
                        <a:effectLst/>
                      </a:endParaRPr>
                    </a:p>
                  </a:txBody>
                  <a:tcPr marL="28575" marR="28575" marT="95250" marB="95250" anchor="ctr">
                    <a:solidFill>
                      <a:srgbClr val="FF9D00"/>
                    </a:solidFill>
                  </a:tcPr>
                </a:tc>
                <a:extLst>
                  <a:ext uri="{0D108BD9-81ED-4DB2-BD59-A6C34878D82A}">
                    <a16:rowId xmlns:a16="http://schemas.microsoft.com/office/drawing/2014/main" val="3618796480"/>
                  </a:ext>
                </a:extLst>
              </a:tr>
              <a:tr h="445717">
                <a:tc>
                  <a:txBody>
                    <a:bodyPr/>
                    <a:lstStyle/>
                    <a:p>
                      <a:pPr marL="0" marR="0" algn="ctr">
                        <a:lnSpc>
                          <a:spcPct val="107000"/>
                        </a:lnSpc>
                        <a:spcBef>
                          <a:spcPts val="0"/>
                        </a:spcBef>
                        <a:spcAft>
                          <a:spcPts val="0"/>
                        </a:spcAft>
                      </a:pPr>
                      <a:r>
                        <a:rPr lang="en-US" sz="1400" dirty="0">
                          <a:effectLst/>
                        </a:rPr>
                        <a:t>Average Dry years</a:t>
                      </a:r>
                      <a:endParaRPr lang="en-US" sz="1400" dirty="0">
                        <a:effectLst/>
                        <a:latin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effectLst/>
                          <a:latin typeface="Calibri" panose="020F0502020204030204" pitchFamily="34" charset="0"/>
                          <a:cs typeface="Times New Roman" panose="02020603050405020304" pitchFamily="18" charset="0"/>
                        </a:rPr>
                        <a:t>(D)</a:t>
                      </a:r>
                      <a:endParaRPr lang="en-US" sz="1400" dirty="0">
                        <a:effectLst/>
                      </a:endParaRPr>
                    </a:p>
                  </a:txBody>
                  <a:tcPr marL="68580" marR="68580" marT="0" marB="0" anchor="ctr">
                    <a:lnB w="28575" cap="flat" cmpd="sng" algn="ctr">
                      <a:solidFill>
                        <a:srgbClr val="FF0000"/>
                      </a:solidFill>
                      <a:prstDash val="solid"/>
                      <a:round/>
                      <a:headEnd type="none" w="med" len="med"/>
                      <a:tailEnd type="none" w="med" len="med"/>
                    </a:lnB>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7.3%</a:t>
                      </a:r>
                      <a:endParaRPr lang="en-US" sz="1400" b="0" dirty="0">
                        <a:solidFill>
                          <a:schemeClr val="tx1"/>
                        </a:solidFill>
                        <a:effectLst/>
                      </a:endParaRPr>
                    </a:p>
                  </a:txBody>
                  <a:tcPr marL="28575" marR="28575" marT="95250" marB="95250" anchor="ctr">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8.0%</a:t>
                      </a:r>
                      <a:endParaRPr lang="en-US" sz="1400" b="0" dirty="0">
                        <a:solidFill>
                          <a:schemeClr val="tx1"/>
                        </a:solidFill>
                        <a:effectLst/>
                      </a:endParaRPr>
                    </a:p>
                  </a:txBody>
                  <a:tcPr marL="28575" marR="28575" marT="95250" marB="95250" anchor="ctr">
                    <a:lnB w="28575" cap="flat" cmpd="sng" algn="ctr">
                      <a:solidFill>
                        <a:srgbClr val="FF0000"/>
                      </a:solidFill>
                      <a:prstDash val="solid"/>
                      <a:round/>
                      <a:headEnd type="none" w="med" len="med"/>
                      <a:tailEnd type="none" w="med" len="med"/>
                    </a:lnB>
                    <a:solidFill>
                      <a:srgbClr val="C00000"/>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3.5%</a:t>
                      </a:r>
                      <a:endParaRPr lang="en-US" sz="1400" b="0" dirty="0">
                        <a:solidFill>
                          <a:schemeClr val="tx1"/>
                        </a:solidFill>
                        <a:effectLst/>
                      </a:endParaRPr>
                    </a:p>
                  </a:txBody>
                  <a:tcPr marL="28575" marR="28575" marT="95250" marB="95250" anchor="ctr">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1003446062"/>
                  </a:ext>
                </a:extLst>
              </a:tr>
              <a:tr h="673615">
                <a:tc>
                  <a:txBody>
                    <a:bodyPr/>
                    <a:lstStyle/>
                    <a:p>
                      <a:pPr marL="0" marR="0" algn="ctr">
                        <a:lnSpc>
                          <a:spcPct val="107000"/>
                        </a:lnSpc>
                        <a:spcBef>
                          <a:spcPts val="0"/>
                        </a:spcBef>
                        <a:spcAft>
                          <a:spcPts val="0"/>
                        </a:spcAft>
                      </a:pPr>
                      <a:r>
                        <a:rPr lang="en-US" sz="1400" dirty="0">
                          <a:effectLst/>
                        </a:rPr>
                        <a:t>Average Critically Dry Years</a:t>
                      </a:r>
                      <a:r>
                        <a:rPr lang="en-US" sz="1400" dirty="0">
                          <a:effectLst/>
                          <a:latin typeface="+mn-lt"/>
                          <a:ea typeface="+mn-ea"/>
                          <a:cs typeface="+mn-cs"/>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38.5%</a:t>
                      </a:r>
                      <a:endParaRPr lang="en-US" sz="1400" b="0" dirty="0">
                        <a:solidFill>
                          <a:schemeClr val="tx1"/>
                        </a:solidFill>
                        <a:effectLst/>
                      </a:endParaRPr>
                    </a:p>
                  </a:txBody>
                  <a:tcPr marL="28575" marR="28575" marT="95250" marB="9525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35.1%</a:t>
                      </a:r>
                      <a:endParaRPr lang="en-US" sz="1400" b="0" dirty="0">
                        <a:solidFill>
                          <a:schemeClr val="tx1"/>
                        </a:solidFill>
                        <a:effectLst/>
                      </a:endParaRPr>
                    </a:p>
                  </a:txBody>
                  <a:tcPr marL="28575" marR="28575" marT="95250" marB="9525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00000"/>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38.1%</a:t>
                      </a:r>
                      <a:endParaRPr lang="en-US" sz="1400" b="0" dirty="0">
                        <a:solidFill>
                          <a:schemeClr val="tx1"/>
                        </a:solidFill>
                        <a:effectLst/>
                      </a:endParaRPr>
                    </a:p>
                  </a:txBody>
                  <a:tcPr marL="28575" marR="28575" marT="95250" marB="9525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4210497088"/>
                  </a:ext>
                </a:extLst>
              </a:tr>
              <a:tr h="403180">
                <a:tc>
                  <a:txBody>
                    <a:bodyPr/>
                    <a:lstStyle/>
                    <a:p>
                      <a:pPr marL="0" marR="0" algn="ctr">
                        <a:lnSpc>
                          <a:spcPct val="107000"/>
                        </a:lnSpc>
                        <a:spcBef>
                          <a:spcPts val="0"/>
                        </a:spcBef>
                        <a:spcAft>
                          <a:spcPts val="0"/>
                        </a:spcAft>
                      </a:pPr>
                      <a:r>
                        <a:rPr lang="en-US" sz="1400" dirty="0">
                          <a:effectLst/>
                        </a:rPr>
                        <a:t>Average All Years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rgbClr val="FF0000"/>
                      </a:solidFill>
                      <a:prstDash val="solid"/>
                      <a:round/>
                      <a:headEnd type="none" w="med" len="med"/>
                      <a:tailEnd type="none" w="med" len="med"/>
                    </a:lnT>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11.3%</a:t>
                      </a:r>
                      <a:endParaRPr lang="en-US" sz="1400" b="0" dirty="0">
                        <a:solidFill>
                          <a:schemeClr val="tx1"/>
                        </a:solidFill>
                        <a:effectLst/>
                      </a:endParaRPr>
                    </a:p>
                  </a:txBody>
                  <a:tcPr marL="28575" marR="28575" marT="95250" marB="95250" anchor="ctr">
                    <a:lnT w="28575" cap="flat" cmpd="sng" algn="ctr">
                      <a:solidFill>
                        <a:srgbClr val="FF0000"/>
                      </a:solidFill>
                      <a:prstDash val="solid"/>
                      <a:round/>
                      <a:headEnd type="none" w="med" len="med"/>
                      <a:tailEnd type="none" w="med" len="med"/>
                    </a:lnT>
                    <a:solidFill>
                      <a:schemeClr val="accent5">
                        <a:lumMod val="75000"/>
                      </a:schemeClr>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11.1%</a:t>
                      </a:r>
                      <a:endParaRPr lang="en-US" sz="1400" b="0" dirty="0">
                        <a:solidFill>
                          <a:schemeClr val="tx1"/>
                        </a:solidFill>
                        <a:effectLst/>
                      </a:endParaRPr>
                    </a:p>
                  </a:txBody>
                  <a:tcPr marL="28575" marR="28575" marT="95250" marB="95250" anchor="ctr">
                    <a:lnT w="28575" cap="flat" cmpd="sng" algn="ctr">
                      <a:solidFill>
                        <a:srgbClr val="FF0000"/>
                      </a:solidFill>
                      <a:prstDash val="solid"/>
                      <a:round/>
                      <a:headEnd type="none" w="med" len="med"/>
                      <a:tailEnd type="none" w="med" len="med"/>
                    </a:lnT>
                    <a:solidFill>
                      <a:srgbClr val="C00000"/>
                    </a:solidFill>
                  </a:tcPr>
                </a:tc>
                <a:tc>
                  <a:txBody>
                    <a:bodyPr/>
                    <a:lstStyle/>
                    <a:p>
                      <a:pPr algn="ctr" rtl="0" fontAlgn="b">
                        <a:spcBef>
                          <a:spcPts val="0"/>
                        </a:spcBef>
                        <a:spcAft>
                          <a:spcPts val="0"/>
                        </a:spcAft>
                      </a:pPr>
                      <a:r>
                        <a:rPr lang="en-US" sz="1400" b="0" i="0" u="none" strike="noStrike" dirty="0">
                          <a:solidFill>
                            <a:schemeClr val="tx1"/>
                          </a:solidFill>
                          <a:effectLst/>
                          <a:latin typeface="Calibri" panose="020F0502020204030204" pitchFamily="34" charset="0"/>
                        </a:rPr>
                        <a:t>9.4%</a:t>
                      </a:r>
                      <a:endParaRPr lang="en-US" sz="1400" b="0" dirty="0">
                        <a:solidFill>
                          <a:schemeClr val="tx1"/>
                        </a:solidFill>
                        <a:effectLst/>
                      </a:endParaRPr>
                    </a:p>
                  </a:txBody>
                  <a:tcPr marL="28575" marR="28575" marT="95250" marB="95250" anchor="ctr">
                    <a:lnT w="28575" cap="flat" cmpd="sng" algn="ctr">
                      <a:solidFill>
                        <a:srgbClr val="FF0000"/>
                      </a:solidFill>
                      <a:prstDash val="solid"/>
                      <a:round/>
                      <a:headEnd type="none" w="med" len="med"/>
                      <a:tailEnd type="none" w="med" len="med"/>
                    </a:lnT>
                    <a:solidFill>
                      <a:srgbClr val="FF9D00"/>
                    </a:solidFill>
                  </a:tcPr>
                </a:tc>
                <a:extLst>
                  <a:ext uri="{0D108BD9-81ED-4DB2-BD59-A6C34878D82A}">
                    <a16:rowId xmlns:a16="http://schemas.microsoft.com/office/drawing/2014/main" val="4098456401"/>
                  </a:ext>
                </a:extLst>
              </a:tr>
            </a:tbl>
          </a:graphicData>
        </a:graphic>
      </p:graphicFrame>
      <p:sp>
        <p:nvSpPr>
          <p:cNvPr id="3" name="Slide Number Placeholder 2">
            <a:extLst>
              <a:ext uri="{FF2B5EF4-FFF2-40B4-BE49-F238E27FC236}">
                <a16:creationId xmlns:a16="http://schemas.microsoft.com/office/drawing/2014/main" id="{52F1E837-8E17-4D97-A98B-D595710089EE}"/>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42</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49223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Annual Losses in Agricultural Revenue</a:t>
            </a:r>
          </a:p>
        </p:txBody>
      </p:sp>
      <p:sp>
        <p:nvSpPr>
          <p:cNvPr id="4" name="Slide Number Placeholder 3">
            <a:extLst>
              <a:ext uri="{FF2B5EF4-FFF2-40B4-BE49-F238E27FC236}">
                <a16:creationId xmlns:a16="http://schemas.microsoft.com/office/drawing/2014/main" id="{3A3E63EC-CF34-4098-984C-D2F0BCCF17C5}"/>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43</a:t>
            </a:fld>
            <a:endParaRPr lang="en-US">
              <a:solidFill>
                <a:prstClr val="black">
                  <a:tint val="75000"/>
                </a:prstClr>
              </a:solidFill>
              <a:latin typeface="Calibri" panose="020F0502020204030204"/>
              <a:cs typeface="+mn-cs"/>
            </a:endParaRPr>
          </a:p>
        </p:txBody>
      </p:sp>
      <p:sp>
        <p:nvSpPr>
          <p:cNvPr id="3" name="TextBox 2">
            <a:extLst>
              <a:ext uri="{FF2B5EF4-FFF2-40B4-BE49-F238E27FC236}">
                <a16:creationId xmlns:a16="http://schemas.microsoft.com/office/drawing/2014/main" id="{CA70AD27-9611-734F-BFE1-B50A65E7B80C}"/>
              </a:ext>
            </a:extLst>
          </p:cNvPr>
          <p:cNvSpPr txBox="1"/>
          <p:nvPr/>
        </p:nvSpPr>
        <p:spPr>
          <a:xfrm>
            <a:off x="1339721" y="5897603"/>
            <a:ext cx="6807457" cy="338554"/>
          </a:xfrm>
          <a:prstGeom prst="rect">
            <a:avLst/>
          </a:prstGeom>
          <a:noFill/>
        </p:spPr>
        <p:txBody>
          <a:bodyPr wrap="square" rtlCol="0">
            <a:spAutoFit/>
          </a:bodyPr>
          <a:lstStyle/>
          <a:p>
            <a:r>
              <a:rPr lang="en-US" sz="1600" dirty="0">
                <a:solidFill>
                  <a:srgbClr val="0070C0"/>
                </a:solidFill>
                <a:latin typeface="+mn-lt"/>
              </a:rPr>
              <a:t>*Drought years defined as Critically Dry, Dry, and Below Normal Water years</a:t>
            </a:r>
          </a:p>
        </p:txBody>
      </p:sp>
      <p:graphicFrame>
        <p:nvGraphicFramePr>
          <p:cNvPr id="14" name="Table 13">
            <a:extLst>
              <a:ext uri="{FF2B5EF4-FFF2-40B4-BE49-F238E27FC236}">
                <a16:creationId xmlns:a16="http://schemas.microsoft.com/office/drawing/2014/main" id="{17621529-5A8D-A94A-93F6-6DB4B0B16498}"/>
              </a:ext>
            </a:extLst>
          </p:cNvPr>
          <p:cNvGraphicFramePr>
            <a:graphicFrameLocks noGrp="1"/>
          </p:cNvGraphicFramePr>
          <p:nvPr>
            <p:extLst/>
          </p:nvPr>
        </p:nvGraphicFramePr>
        <p:xfrm>
          <a:off x="4787900" y="1761145"/>
          <a:ext cx="4114800" cy="3509591"/>
        </p:xfrm>
        <a:graphic>
          <a:graphicData uri="http://schemas.openxmlformats.org/drawingml/2006/table">
            <a:tbl>
              <a:tblPr firstRow="1" firstCol="1" bandRow="1">
                <a:tableStyleId>{5C22544A-7EE6-4342-B048-85BDC9FD1C3A}</a:tableStyleId>
              </a:tblPr>
              <a:tblGrid>
                <a:gridCol w="1254492">
                  <a:extLst>
                    <a:ext uri="{9D8B030D-6E8A-4147-A177-3AD203B41FA5}">
                      <a16:colId xmlns:a16="http://schemas.microsoft.com/office/drawing/2014/main" val="1272370213"/>
                    </a:ext>
                  </a:extLst>
                </a:gridCol>
                <a:gridCol w="953436">
                  <a:extLst>
                    <a:ext uri="{9D8B030D-6E8A-4147-A177-3AD203B41FA5}">
                      <a16:colId xmlns:a16="http://schemas.microsoft.com/office/drawing/2014/main" val="3194914738"/>
                    </a:ext>
                  </a:extLst>
                </a:gridCol>
                <a:gridCol w="953436">
                  <a:extLst>
                    <a:ext uri="{9D8B030D-6E8A-4147-A177-3AD203B41FA5}">
                      <a16:colId xmlns:a16="http://schemas.microsoft.com/office/drawing/2014/main" val="2899261470"/>
                    </a:ext>
                  </a:extLst>
                </a:gridCol>
                <a:gridCol w="953436">
                  <a:extLst>
                    <a:ext uri="{9D8B030D-6E8A-4147-A177-3AD203B41FA5}">
                      <a16:colId xmlns:a16="http://schemas.microsoft.com/office/drawing/2014/main" val="28470761"/>
                    </a:ext>
                  </a:extLst>
                </a:gridCol>
              </a:tblGrid>
              <a:tr h="673099">
                <a:tc gridSpan="4">
                  <a:txBody>
                    <a:bodyPr/>
                    <a:lstStyle/>
                    <a:p>
                      <a:pPr marL="0" marR="0" algn="ctr">
                        <a:lnSpc>
                          <a:spcPct val="107000"/>
                        </a:lnSpc>
                        <a:spcBef>
                          <a:spcPts val="0"/>
                        </a:spcBef>
                        <a:spcAft>
                          <a:spcPts val="0"/>
                        </a:spcAft>
                      </a:pPr>
                      <a:r>
                        <a:rPr lang="en-US" sz="1800" dirty="0">
                          <a:effectLst/>
                        </a:rPr>
                        <a:t>Average Annual Losses in Agricultural Revenue ($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2856"/>
                  </a:ext>
                </a:extLst>
              </a:tr>
              <a:tr h="709123">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Proposal</a:t>
                      </a:r>
                    </a:p>
                  </a:txBody>
                  <a:tcPr marL="68580" marR="68580"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NMFS</a:t>
                      </a: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USFWS</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CDFW</a:t>
                      </a:r>
                    </a:p>
                  </a:txBody>
                  <a:tcPr marL="68580" marR="68580" marT="0" marB="0" anchor="ctr">
                    <a:solidFill>
                      <a:srgbClr val="FF9D00"/>
                    </a:solidFill>
                  </a:tcPr>
                </a:tc>
                <a:extLst>
                  <a:ext uri="{0D108BD9-81ED-4DB2-BD59-A6C34878D82A}">
                    <a16:rowId xmlns:a16="http://schemas.microsoft.com/office/drawing/2014/main" val="2759679449"/>
                  </a:ext>
                </a:extLst>
              </a:tr>
              <a:tr h="709123">
                <a:tc>
                  <a:txBody>
                    <a:bodyPr/>
                    <a:lstStyle/>
                    <a:p>
                      <a:pPr marL="0" marR="0" algn="ctr">
                        <a:lnSpc>
                          <a:spcPct val="107000"/>
                        </a:lnSpc>
                        <a:spcBef>
                          <a:spcPts val="0"/>
                        </a:spcBef>
                        <a:spcAft>
                          <a:spcPts val="0"/>
                        </a:spcAft>
                      </a:pPr>
                      <a:r>
                        <a:rPr lang="en-US" sz="1500" dirty="0">
                          <a:effectLst/>
                        </a:rPr>
                        <a:t>All Years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$27.6 MM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$27.3 MM</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$15.1 MM</a:t>
                      </a:r>
                    </a:p>
                  </a:txBody>
                  <a:tcPr marL="68580" marR="68580" marT="0" marB="0" anchor="ctr">
                    <a:solidFill>
                      <a:srgbClr val="FF9D00"/>
                    </a:solidFill>
                  </a:tcPr>
                </a:tc>
                <a:extLst>
                  <a:ext uri="{0D108BD9-81ED-4DB2-BD59-A6C34878D82A}">
                    <a16:rowId xmlns:a16="http://schemas.microsoft.com/office/drawing/2014/main" val="3604555555"/>
                  </a:ext>
                </a:extLst>
              </a:tr>
              <a:tr h="709123">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Drought Years</a:t>
                      </a:r>
                    </a:p>
                  </a:txBody>
                  <a:tcPr marL="68580" marR="68580" marT="0" marB="0" anchor="ctr"/>
                </a:tc>
                <a:tc>
                  <a:txBody>
                    <a:bodyPr/>
                    <a:lstStyle/>
                    <a:p>
                      <a:pPr marL="0" marR="0" algn="ctr">
                        <a:lnSpc>
                          <a:spcPct val="107000"/>
                        </a:lnSpc>
                        <a:spcBef>
                          <a:spcPts val="0"/>
                        </a:spcBef>
                        <a:spcAft>
                          <a:spcPts val="0"/>
                        </a:spcAft>
                      </a:pPr>
                      <a:r>
                        <a:rPr lang="en-US" sz="1500" dirty="0">
                          <a:effectLst/>
                        </a:rPr>
                        <a:t>$31.8 MM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$31.5 MM</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$19.9 MM</a:t>
                      </a:r>
                    </a:p>
                  </a:txBody>
                  <a:tcPr marL="68580" marR="68580" marT="0" marB="0" anchor="ctr">
                    <a:solidFill>
                      <a:srgbClr val="FF9D00"/>
                    </a:solidFill>
                  </a:tcPr>
                </a:tc>
                <a:extLst>
                  <a:ext uri="{0D108BD9-81ED-4DB2-BD59-A6C34878D82A}">
                    <a16:rowId xmlns:a16="http://schemas.microsoft.com/office/drawing/2014/main" val="1791248810"/>
                  </a:ext>
                </a:extLst>
              </a:tr>
              <a:tr h="709123">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Critically Dry Years</a:t>
                      </a:r>
                    </a:p>
                  </a:txBody>
                  <a:tcPr marL="68580" marR="68580" marT="0" marB="0" anchor="ct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$40.1 MM</a:t>
                      </a: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$30.3 MM</a:t>
                      </a: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$38.9 MM</a:t>
                      </a:r>
                    </a:p>
                  </a:txBody>
                  <a:tcPr marL="68580" marR="68580" marT="0" marB="0" anchor="ctr">
                    <a:solidFill>
                      <a:srgbClr val="FF9D00"/>
                    </a:solidFill>
                  </a:tcPr>
                </a:tc>
                <a:extLst>
                  <a:ext uri="{0D108BD9-81ED-4DB2-BD59-A6C34878D82A}">
                    <a16:rowId xmlns:a16="http://schemas.microsoft.com/office/drawing/2014/main" val="2700212917"/>
                  </a:ext>
                </a:extLst>
              </a:tr>
            </a:tbl>
          </a:graphicData>
        </a:graphic>
      </p:graphicFrame>
      <p:graphicFrame>
        <p:nvGraphicFramePr>
          <p:cNvPr id="15" name="Chart 14">
            <a:extLst>
              <a:ext uri="{FF2B5EF4-FFF2-40B4-BE49-F238E27FC236}">
                <a16:creationId xmlns:a16="http://schemas.microsoft.com/office/drawing/2014/main" id="{790CE044-A95D-424A-8112-807332ED5F8C}"/>
              </a:ext>
            </a:extLst>
          </p:cNvPr>
          <p:cNvGraphicFramePr>
            <a:graphicFrameLocks/>
          </p:cNvGraphicFramePr>
          <p:nvPr>
            <p:extLst/>
          </p:nvPr>
        </p:nvGraphicFramePr>
        <p:xfrm>
          <a:off x="1" y="1143000"/>
          <a:ext cx="4787900" cy="48576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5076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Standard Calculations in Proposals Total Losses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6876" y="1143002"/>
            <a:ext cx="8452724" cy="688974"/>
          </a:xfrm>
        </p:spPr>
        <p:txBody>
          <a:bodyPr>
            <a:normAutofit/>
          </a:bodyPr>
          <a:lstStyle/>
          <a:p>
            <a:pPr>
              <a:spcAft>
                <a:spcPts val="0"/>
              </a:spcAft>
              <a:buFont typeface="Arial" panose="020B0604020202020204" pitchFamily="34" charset="0"/>
              <a:buChar char="•"/>
            </a:pPr>
            <a:r>
              <a:rPr lang="en-US" sz="2200" spc="-30" dirty="0">
                <a:solidFill>
                  <a:schemeClr val="accent1">
                    <a:lumMod val="75000"/>
                  </a:schemeClr>
                </a:solidFill>
              </a:rPr>
              <a:t>UC Davis IMPLAN Multiplier is a standard method used to calculate overall damages in agricultural proposals NMFS, USFWS, CDFW</a:t>
            </a:r>
          </a:p>
        </p:txBody>
      </p:sp>
      <p:graphicFrame>
        <p:nvGraphicFramePr>
          <p:cNvPr id="3" name="Table 2">
            <a:extLst>
              <a:ext uri="{FF2B5EF4-FFF2-40B4-BE49-F238E27FC236}">
                <a16:creationId xmlns:a16="http://schemas.microsoft.com/office/drawing/2014/main" id="{59D0FB94-D274-2544-9B21-26C1851EDB09}"/>
              </a:ext>
            </a:extLst>
          </p:cNvPr>
          <p:cNvGraphicFramePr>
            <a:graphicFrameLocks noGrp="1"/>
          </p:cNvGraphicFramePr>
          <p:nvPr>
            <p:extLst>
              <p:ext uri="{D42A27DB-BD31-4B8C-83A1-F6EECF244321}">
                <p14:modId xmlns:p14="http://schemas.microsoft.com/office/powerpoint/2010/main" val="2094588932"/>
              </p:ext>
            </p:extLst>
          </p:nvPr>
        </p:nvGraphicFramePr>
        <p:xfrm>
          <a:off x="166687" y="2064794"/>
          <a:ext cx="8810626" cy="3730921"/>
        </p:xfrm>
        <a:graphic>
          <a:graphicData uri="http://schemas.openxmlformats.org/drawingml/2006/table">
            <a:tbl>
              <a:tblPr firstRow="1" firstCol="1" bandRow="1">
                <a:tableStyleId>{5C22544A-7EE6-4342-B048-85BDC9FD1C3A}</a:tableStyleId>
              </a:tblPr>
              <a:tblGrid>
                <a:gridCol w="3305176">
                  <a:extLst>
                    <a:ext uri="{9D8B030D-6E8A-4147-A177-3AD203B41FA5}">
                      <a16:colId xmlns:a16="http://schemas.microsoft.com/office/drawing/2014/main" val="1272370213"/>
                    </a:ext>
                  </a:extLst>
                </a:gridCol>
                <a:gridCol w="1569223">
                  <a:extLst>
                    <a:ext uri="{9D8B030D-6E8A-4147-A177-3AD203B41FA5}">
                      <a16:colId xmlns:a16="http://schemas.microsoft.com/office/drawing/2014/main" val="3194914738"/>
                    </a:ext>
                  </a:extLst>
                </a:gridCol>
                <a:gridCol w="1733394">
                  <a:extLst>
                    <a:ext uri="{9D8B030D-6E8A-4147-A177-3AD203B41FA5}">
                      <a16:colId xmlns:a16="http://schemas.microsoft.com/office/drawing/2014/main" val="2899261470"/>
                    </a:ext>
                  </a:extLst>
                </a:gridCol>
                <a:gridCol w="2202833">
                  <a:extLst>
                    <a:ext uri="{9D8B030D-6E8A-4147-A177-3AD203B41FA5}">
                      <a16:colId xmlns:a16="http://schemas.microsoft.com/office/drawing/2014/main" val="28470761"/>
                    </a:ext>
                  </a:extLst>
                </a:gridCol>
              </a:tblGrid>
              <a:tr h="601305">
                <a:tc gridSpan="4">
                  <a:txBody>
                    <a:bodyPr/>
                    <a:lstStyle/>
                    <a:p>
                      <a:pPr marL="0" marR="0" algn="ctr">
                        <a:lnSpc>
                          <a:spcPct val="107000"/>
                        </a:lnSpc>
                        <a:spcBef>
                          <a:spcPts val="0"/>
                        </a:spcBef>
                        <a:spcAft>
                          <a:spcPts val="0"/>
                        </a:spcAft>
                      </a:pPr>
                      <a:r>
                        <a:rPr lang="en-US" sz="2400" dirty="0">
                          <a:effectLst/>
                        </a:rPr>
                        <a:t>Overall Damages (2001–2015) with UC Davis Regional Multiplier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2856"/>
                  </a:ext>
                </a:extLst>
              </a:tr>
              <a:tr h="611565">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Proposal</a:t>
                      </a:r>
                    </a:p>
                  </a:txBody>
                  <a:tcPr marL="68580" marR="68580" marT="0" marB="0" anchor="ct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NMFS</a:t>
                      </a: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USFWS</a:t>
                      </a:r>
                    </a:p>
                  </a:txBody>
                  <a:tcPr marL="68580" marR="68580" marT="0" marB="0" anchor="ctr">
                    <a:solidFill>
                      <a:srgbClr val="BF2317"/>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CDFW</a:t>
                      </a:r>
                    </a:p>
                  </a:txBody>
                  <a:tcPr marL="68580" marR="68580" marT="0" marB="0" anchor="ctr">
                    <a:solidFill>
                      <a:srgbClr val="FF9D00"/>
                    </a:solidFill>
                  </a:tcPr>
                </a:tc>
                <a:extLst>
                  <a:ext uri="{0D108BD9-81ED-4DB2-BD59-A6C34878D82A}">
                    <a16:rowId xmlns:a16="http://schemas.microsoft.com/office/drawing/2014/main" val="2759679449"/>
                  </a:ext>
                </a:extLst>
              </a:tr>
              <a:tr h="681526">
                <a:tc>
                  <a:txBody>
                    <a:bodyPr/>
                    <a:lstStyle/>
                    <a:p>
                      <a:pPr marL="0" marR="0" algn="ctr">
                        <a:lnSpc>
                          <a:spcPct val="107000"/>
                        </a:lnSpc>
                        <a:spcBef>
                          <a:spcPts val="0"/>
                        </a:spcBef>
                        <a:spcAft>
                          <a:spcPts val="0"/>
                        </a:spcAft>
                      </a:pPr>
                      <a:r>
                        <a:rPr lang="en-US" sz="1800" dirty="0">
                          <a:effectLst/>
                        </a:rPr>
                        <a:t>Loss in Agricultural Revenue (NPV)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$239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$246 MM</a:t>
                      </a:r>
                    </a:p>
                  </a:txBody>
                  <a:tcPr marL="68580" marR="68580" marT="0" marB="0" anchor="ctr">
                    <a:solidFill>
                      <a:srgbClr val="BF2317"/>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$111 MM</a:t>
                      </a:r>
                    </a:p>
                  </a:txBody>
                  <a:tcPr marL="68580" marR="68580" marT="0" marB="0" anchor="ctr">
                    <a:solidFill>
                      <a:srgbClr val="FF9D00"/>
                    </a:solidFill>
                  </a:tcPr>
                </a:tc>
                <a:extLst>
                  <a:ext uri="{0D108BD9-81ED-4DB2-BD59-A6C34878D82A}">
                    <a16:rowId xmlns:a16="http://schemas.microsoft.com/office/drawing/2014/main" val="3604555555"/>
                  </a:ext>
                </a:extLst>
              </a:tr>
              <a:tr h="1385583">
                <a:tc>
                  <a:txBody>
                    <a:bodyPr/>
                    <a:lstStyle/>
                    <a:p>
                      <a:pPr marL="0" marR="0" algn="ctr">
                        <a:lnSpc>
                          <a:spcPct val="107000"/>
                        </a:lnSpc>
                        <a:spcBef>
                          <a:spcPts val="0"/>
                        </a:spcBef>
                        <a:spcAft>
                          <a:spcPts val="0"/>
                        </a:spcAft>
                      </a:pPr>
                      <a:r>
                        <a:rPr lang="en-US" sz="1800" dirty="0">
                          <a:effectLst/>
                        </a:rPr>
                        <a:t>Indirect and Induced Losses in Economic Value (Using IMPLAN Multiplier for Indirect impacts)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$230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$236 MM</a:t>
                      </a:r>
                    </a:p>
                  </a:txBody>
                  <a:tcPr marL="68580" marR="68580" marT="0" marB="0" anchor="ctr">
                    <a:solidFill>
                      <a:srgbClr val="BF2317"/>
                    </a:solidFill>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$106 MM</a:t>
                      </a:r>
                    </a:p>
                  </a:txBody>
                  <a:tcPr marL="68580" marR="68580" marT="0" marB="0" anchor="ctr">
                    <a:solidFill>
                      <a:srgbClr val="FF9D00"/>
                    </a:solidFill>
                  </a:tcPr>
                </a:tc>
                <a:extLst>
                  <a:ext uri="{0D108BD9-81ED-4DB2-BD59-A6C34878D82A}">
                    <a16:rowId xmlns:a16="http://schemas.microsoft.com/office/drawing/2014/main" val="1791248810"/>
                  </a:ext>
                </a:extLst>
              </a:tr>
              <a:tr h="450942">
                <a:tc>
                  <a:txBody>
                    <a:bodyPr/>
                    <a:lstStyle/>
                    <a:p>
                      <a:pPr marL="0" marR="0" algn="ctr">
                        <a:lnSpc>
                          <a:spcPct val="107000"/>
                        </a:lnSpc>
                        <a:spcBef>
                          <a:spcPts val="0"/>
                        </a:spcBef>
                        <a:spcAft>
                          <a:spcPts val="0"/>
                        </a:spcAft>
                      </a:pPr>
                      <a:r>
                        <a:rPr lang="en-US" sz="1800" b="1" dirty="0">
                          <a:effectLst/>
                        </a:rPr>
                        <a:t>Overall Damages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rPr>
                        <a:t>$469 MM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marL="0" marR="0" algn="ctr">
                        <a:lnSpc>
                          <a:spcPct val="107000"/>
                        </a:lnSpc>
                        <a:spcBef>
                          <a:spcPts val="0"/>
                        </a:spcBef>
                        <a:spcAft>
                          <a:spcPts val="0"/>
                        </a:spcAft>
                      </a:pPr>
                      <a:r>
                        <a:rPr lang="en-US" sz="1800" b="1" dirty="0">
                          <a:effectLst/>
                        </a:rPr>
                        <a:t>$482 MM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BF2317"/>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$217 MM</a:t>
                      </a:r>
                    </a:p>
                  </a:txBody>
                  <a:tcPr marL="68580" marR="68580" marT="0" marB="0" anchor="ctr">
                    <a:solidFill>
                      <a:srgbClr val="FF9D00"/>
                    </a:solidFill>
                  </a:tcPr>
                </a:tc>
                <a:extLst>
                  <a:ext uri="{0D108BD9-81ED-4DB2-BD59-A6C34878D82A}">
                    <a16:rowId xmlns:a16="http://schemas.microsoft.com/office/drawing/2014/main" val="3886885659"/>
                  </a:ext>
                </a:extLst>
              </a:tr>
            </a:tbl>
          </a:graphicData>
        </a:graphic>
      </p:graphicFrame>
      <p:sp>
        <p:nvSpPr>
          <p:cNvPr id="5" name="Slide Number Placeholder 4">
            <a:extLst>
              <a:ext uri="{FF2B5EF4-FFF2-40B4-BE49-F238E27FC236}">
                <a16:creationId xmlns:a16="http://schemas.microsoft.com/office/drawing/2014/main" id="{5A0F16CC-2F89-437C-B09D-5C11A526CE1B}"/>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44</a:t>
            </a:fld>
            <a:endParaRPr lang="en-US">
              <a:solidFill>
                <a:prstClr val="black">
                  <a:tint val="75000"/>
                </a:prstClr>
              </a:solidFill>
              <a:latin typeface="Calibri" panose="020F0502020204030204"/>
              <a:cs typeface="+mn-cs"/>
            </a:endParaRPr>
          </a:p>
        </p:txBody>
      </p:sp>
      <p:sp>
        <p:nvSpPr>
          <p:cNvPr id="6" name="Rectangle 5">
            <a:extLst>
              <a:ext uri="{FF2B5EF4-FFF2-40B4-BE49-F238E27FC236}">
                <a16:creationId xmlns:a16="http://schemas.microsoft.com/office/drawing/2014/main" id="{5FDBB575-5FB9-406A-B712-F0C33285B7D5}"/>
              </a:ext>
            </a:extLst>
          </p:cNvPr>
          <p:cNvSpPr/>
          <p:nvPr/>
        </p:nvSpPr>
        <p:spPr>
          <a:xfrm>
            <a:off x="590550" y="5795715"/>
            <a:ext cx="8386763" cy="246221"/>
          </a:xfrm>
          <a:prstGeom prst="rect">
            <a:avLst/>
          </a:prstGeom>
        </p:spPr>
        <p:txBody>
          <a:bodyPr wrap="square">
            <a:spAutoFit/>
          </a:bodyPr>
          <a:lstStyle/>
          <a:p>
            <a:r>
              <a:rPr lang="en-US" dirty="0"/>
              <a:t>UC Davis, Measure of California Agriculture, (2009),http://aic.ucdavis.edu/publications/moca/moca09/moca09.pdf.</a:t>
            </a:r>
          </a:p>
        </p:txBody>
      </p:sp>
    </p:spTree>
    <p:extLst>
      <p:ext uri="{BB962C8B-B14F-4D97-AF65-F5344CB8AC3E}">
        <p14:creationId xmlns:p14="http://schemas.microsoft.com/office/powerpoint/2010/main" val="3094064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Annual Losses with UC Davis Regional Multiplier</a:t>
            </a:r>
          </a:p>
        </p:txBody>
      </p:sp>
      <p:sp>
        <p:nvSpPr>
          <p:cNvPr id="5" name="Slide Number Placeholder 4">
            <a:extLst>
              <a:ext uri="{FF2B5EF4-FFF2-40B4-BE49-F238E27FC236}">
                <a16:creationId xmlns:a16="http://schemas.microsoft.com/office/drawing/2014/main" id="{5A0F16CC-2F89-437C-B09D-5C11A526CE1B}"/>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45</a:t>
            </a:fld>
            <a:endParaRPr lang="en-US">
              <a:solidFill>
                <a:prstClr val="black">
                  <a:tint val="75000"/>
                </a:prstClr>
              </a:solidFill>
              <a:latin typeface="Calibri" panose="020F0502020204030204"/>
              <a:cs typeface="+mn-cs"/>
            </a:endParaRPr>
          </a:p>
        </p:txBody>
      </p:sp>
      <p:graphicFrame>
        <p:nvGraphicFramePr>
          <p:cNvPr id="7" name="Table 6">
            <a:extLst>
              <a:ext uri="{FF2B5EF4-FFF2-40B4-BE49-F238E27FC236}">
                <a16:creationId xmlns:a16="http://schemas.microsoft.com/office/drawing/2014/main" id="{66323387-C134-514F-A36B-0060E96B2C65}"/>
              </a:ext>
            </a:extLst>
          </p:cNvPr>
          <p:cNvGraphicFramePr>
            <a:graphicFrameLocks noGrp="1"/>
          </p:cNvGraphicFramePr>
          <p:nvPr>
            <p:extLst>
              <p:ext uri="{D42A27DB-BD31-4B8C-83A1-F6EECF244321}">
                <p14:modId xmlns:p14="http://schemas.microsoft.com/office/powerpoint/2010/main" val="1453108537"/>
              </p:ext>
            </p:extLst>
          </p:nvPr>
        </p:nvGraphicFramePr>
        <p:xfrm>
          <a:off x="167924" y="1305500"/>
          <a:ext cx="8810627" cy="4412445"/>
        </p:xfrm>
        <a:graphic>
          <a:graphicData uri="http://schemas.openxmlformats.org/drawingml/2006/table">
            <a:tbl>
              <a:tblPr firstRow="1" firstCol="1" bandRow="1">
                <a:tableStyleId>{5C22544A-7EE6-4342-B048-85BDC9FD1C3A}</a:tableStyleId>
              </a:tblPr>
              <a:tblGrid>
                <a:gridCol w="2005013">
                  <a:extLst>
                    <a:ext uri="{9D8B030D-6E8A-4147-A177-3AD203B41FA5}">
                      <a16:colId xmlns:a16="http://schemas.microsoft.com/office/drawing/2014/main" val="1272370213"/>
                    </a:ext>
                  </a:extLst>
                </a:gridCol>
                <a:gridCol w="1134269">
                  <a:extLst>
                    <a:ext uri="{9D8B030D-6E8A-4147-A177-3AD203B41FA5}">
                      <a16:colId xmlns:a16="http://schemas.microsoft.com/office/drawing/2014/main" val="3194914738"/>
                    </a:ext>
                  </a:extLst>
                </a:gridCol>
                <a:gridCol w="1134269">
                  <a:extLst>
                    <a:ext uri="{9D8B030D-6E8A-4147-A177-3AD203B41FA5}">
                      <a16:colId xmlns:a16="http://schemas.microsoft.com/office/drawing/2014/main" val="3094895587"/>
                    </a:ext>
                  </a:extLst>
                </a:gridCol>
                <a:gridCol w="1134269">
                  <a:extLst>
                    <a:ext uri="{9D8B030D-6E8A-4147-A177-3AD203B41FA5}">
                      <a16:colId xmlns:a16="http://schemas.microsoft.com/office/drawing/2014/main" val="2899261470"/>
                    </a:ext>
                  </a:extLst>
                </a:gridCol>
                <a:gridCol w="1134269">
                  <a:extLst>
                    <a:ext uri="{9D8B030D-6E8A-4147-A177-3AD203B41FA5}">
                      <a16:colId xmlns:a16="http://schemas.microsoft.com/office/drawing/2014/main" val="2879465099"/>
                    </a:ext>
                  </a:extLst>
                </a:gridCol>
                <a:gridCol w="1134269">
                  <a:extLst>
                    <a:ext uri="{9D8B030D-6E8A-4147-A177-3AD203B41FA5}">
                      <a16:colId xmlns:a16="http://schemas.microsoft.com/office/drawing/2014/main" val="28470761"/>
                    </a:ext>
                  </a:extLst>
                </a:gridCol>
                <a:gridCol w="1134269">
                  <a:extLst>
                    <a:ext uri="{9D8B030D-6E8A-4147-A177-3AD203B41FA5}">
                      <a16:colId xmlns:a16="http://schemas.microsoft.com/office/drawing/2014/main" val="2434886044"/>
                    </a:ext>
                  </a:extLst>
                </a:gridCol>
              </a:tblGrid>
              <a:tr h="601305">
                <a:tc gridSpan="7">
                  <a:txBody>
                    <a:bodyPr/>
                    <a:lstStyle/>
                    <a:p>
                      <a:pPr marL="0" marR="0" algn="ctr">
                        <a:lnSpc>
                          <a:spcPct val="107000"/>
                        </a:lnSpc>
                        <a:spcBef>
                          <a:spcPts val="0"/>
                        </a:spcBef>
                        <a:spcAft>
                          <a:spcPts val="0"/>
                        </a:spcAft>
                      </a:pPr>
                      <a:r>
                        <a:rPr lang="en-US" sz="2400" dirty="0">
                          <a:effectLst/>
                        </a:rPr>
                        <a:t> Overall (NPV) Annual Damages with UC Davis Regional Multiplier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2856"/>
                  </a:ext>
                </a:extLst>
              </a:tr>
              <a:tr h="762228">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Proposal</a:t>
                      </a:r>
                    </a:p>
                  </a:txBody>
                  <a:tcPr marL="68580" marR="68580" marT="0" marB="0" anchor="ctr">
                    <a:lnR w="28575" cap="flat" cmpd="sng" algn="ctr">
                      <a:solidFill>
                        <a:schemeClr val="bg1"/>
                      </a:solidFill>
                      <a:prstDash val="solid"/>
                      <a:round/>
                      <a:headEnd type="none" w="med" len="med"/>
                      <a:tailEnd type="none" w="med" len="med"/>
                    </a:lnR>
                  </a:tcPr>
                </a:tc>
                <a:tc gridSpan="2">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NMFS</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75000"/>
                      </a:schemeClr>
                    </a:solidFill>
                  </a:tcPr>
                </a:tc>
                <a:tc hMerge="1">
                  <a:txBody>
                    <a:bodyPr/>
                    <a:lstStyle/>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USFWS</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C00000"/>
                    </a:solidFill>
                  </a:tcPr>
                </a:tc>
                <a:tc hMerge="1">
                  <a:txBody>
                    <a:bodyPr/>
                    <a:lstStyle/>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CDFW</a:t>
                      </a:r>
                    </a:p>
                  </a:txBody>
                  <a:tcPr marL="68580" marR="68580" marT="0" marB="0" anchor="ctr">
                    <a:lnL w="28575" cap="flat" cmpd="sng" algn="ctr">
                      <a:solidFill>
                        <a:schemeClr val="bg1"/>
                      </a:solidFill>
                      <a:prstDash val="solid"/>
                      <a:round/>
                      <a:headEnd type="none" w="med" len="med"/>
                      <a:tailEnd type="none" w="med" len="med"/>
                    </a:lnL>
                    <a:solidFill>
                      <a:srgbClr val="FF9D00"/>
                    </a:solidFill>
                  </a:tcPr>
                </a:tc>
                <a:tc hMerge="1">
                  <a:txBody>
                    <a:bodyPr/>
                    <a:lstStyle/>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9679449"/>
                  </a:ext>
                </a:extLst>
              </a:tr>
              <a:tr h="762228">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Water Year Type</a:t>
                      </a:r>
                    </a:p>
                  </a:txBody>
                  <a:tcPr marL="68580" marR="68580" marT="0" marB="0" anchor="ctr">
                    <a:lnR w="28575"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Average Year</a:t>
                      </a:r>
                    </a:p>
                  </a:txBody>
                  <a:tcPr marL="68580" marR="68580" marT="0" marB="0" anchor="ctr">
                    <a:lnL w="28575" cap="flat" cmpd="sng" algn="ctr">
                      <a:solidFill>
                        <a:schemeClr val="bg1"/>
                      </a:solidFill>
                      <a:prstDash val="solid"/>
                      <a:round/>
                      <a:headEnd type="none" w="med" len="med"/>
                      <a:tailEnd type="none" w="med" len="med"/>
                    </a:lnL>
                    <a:solidFill>
                      <a:schemeClr val="accent5">
                        <a:lumMod val="75000"/>
                      </a:schemeClr>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Drought Year*</a:t>
                      </a:r>
                    </a:p>
                  </a:txBody>
                  <a:tcPr marL="68580" marR="68580" marT="0" marB="0" anchor="ctr">
                    <a:lnR w="28575" cap="flat" cmpd="sng" algn="ctr">
                      <a:solidFill>
                        <a:schemeClr val="bg1"/>
                      </a:solidFill>
                      <a:prstDash val="solid"/>
                      <a:round/>
                      <a:headEnd type="none" w="med" len="med"/>
                      <a:tailEnd type="none" w="med" len="med"/>
                    </a:lnR>
                    <a:solidFill>
                      <a:schemeClr val="accent5">
                        <a:lumMod val="75000"/>
                      </a:schemeClr>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Average Year</a:t>
                      </a:r>
                    </a:p>
                  </a:txBody>
                  <a:tcPr marL="68580" marR="68580" marT="0" marB="0" anchor="ctr">
                    <a:lnL w="28575" cap="flat" cmpd="sng" algn="ctr">
                      <a:solidFill>
                        <a:schemeClr val="bg1"/>
                      </a:solidFill>
                      <a:prstDash val="solid"/>
                      <a:round/>
                      <a:headEnd type="none" w="med" len="med"/>
                      <a:tailEnd type="none" w="med" len="med"/>
                    </a:lnL>
                    <a:solidFill>
                      <a:srgbClr val="C000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Drought Year</a:t>
                      </a:r>
                    </a:p>
                  </a:txBody>
                  <a:tcPr marL="68580" marR="68580" marT="0" marB="0" anchor="ctr">
                    <a:lnR w="28575" cap="flat" cmpd="sng" algn="ctr">
                      <a:solidFill>
                        <a:schemeClr val="bg1"/>
                      </a:solidFill>
                      <a:prstDash val="solid"/>
                      <a:round/>
                      <a:headEnd type="none" w="med" len="med"/>
                      <a:tailEnd type="none" w="med" len="med"/>
                    </a:lnR>
                    <a:solidFill>
                      <a:srgbClr val="C000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Average Year</a:t>
                      </a:r>
                    </a:p>
                  </a:txBody>
                  <a:tcPr marL="68580" marR="68580" marT="0" marB="0" anchor="ctr">
                    <a:lnL w="28575" cap="flat" cmpd="sng" algn="ctr">
                      <a:solidFill>
                        <a:schemeClr val="bg1"/>
                      </a:solidFill>
                      <a:prstDash val="solid"/>
                      <a:round/>
                      <a:headEnd type="none" w="med" len="med"/>
                      <a:tailEnd type="none" w="med" len="med"/>
                    </a:lnL>
                    <a:solidFill>
                      <a:srgbClr val="FF9D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Drought Year</a:t>
                      </a:r>
                    </a:p>
                  </a:txBody>
                  <a:tcPr marL="68580" marR="68580" marT="0" marB="0" anchor="ctr">
                    <a:solidFill>
                      <a:srgbClr val="FF9D00"/>
                    </a:solidFill>
                  </a:tcPr>
                </a:tc>
                <a:extLst>
                  <a:ext uri="{0D108BD9-81ED-4DB2-BD59-A6C34878D82A}">
                    <a16:rowId xmlns:a16="http://schemas.microsoft.com/office/drawing/2014/main" val="4289577016"/>
                  </a:ext>
                </a:extLst>
              </a:tr>
              <a:tr h="762228">
                <a:tc>
                  <a:txBody>
                    <a:bodyPr/>
                    <a:lstStyle/>
                    <a:p>
                      <a:pPr marL="0" marR="0" algn="ctr">
                        <a:lnSpc>
                          <a:spcPct val="107000"/>
                        </a:lnSpc>
                        <a:spcBef>
                          <a:spcPts val="0"/>
                        </a:spcBef>
                        <a:spcAft>
                          <a:spcPts val="0"/>
                        </a:spcAft>
                      </a:pPr>
                      <a:r>
                        <a:rPr lang="en-US" sz="1600" dirty="0">
                          <a:effectLst/>
                        </a:rPr>
                        <a:t>Loss in Agricultural Revenue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600" dirty="0">
                          <a:effectLst/>
                        </a:rPr>
                        <a:t>$27.6 MM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solidFill>
                      <a:schemeClr val="accent5">
                        <a:lumMod val="75000"/>
                      </a:schemeClr>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$31.8 MM</a:t>
                      </a:r>
                    </a:p>
                  </a:txBody>
                  <a:tcPr marL="68580" marR="68580" marT="0" marB="0" anchor="ctr">
                    <a:lnR w="28575" cap="flat" cmpd="sng" algn="ctr">
                      <a:solidFill>
                        <a:schemeClr val="bg1"/>
                      </a:solidFill>
                      <a:prstDash val="solid"/>
                      <a:round/>
                      <a:headEnd type="none" w="med" len="med"/>
                      <a:tailEnd type="none" w="med" len="med"/>
                    </a:lnR>
                    <a:solidFill>
                      <a:schemeClr val="accent5">
                        <a:lumMod val="75000"/>
                      </a:schemeClr>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$27.3 MM</a:t>
                      </a:r>
                    </a:p>
                  </a:txBody>
                  <a:tcPr marL="68580" marR="68580" marT="0" marB="0" anchor="ctr">
                    <a:lnL w="28575" cap="flat" cmpd="sng" algn="ctr">
                      <a:solidFill>
                        <a:schemeClr val="bg1"/>
                      </a:solidFill>
                      <a:prstDash val="solid"/>
                      <a:round/>
                      <a:headEnd type="none" w="med" len="med"/>
                      <a:tailEnd type="none" w="med" len="med"/>
                    </a:lnL>
                    <a:solidFill>
                      <a:srgbClr val="C000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$31.5 MM</a:t>
                      </a:r>
                    </a:p>
                  </a:txBody>
                  <a:tcPr marL="68580" marR="68580" marT="0" marB="0" anchor="ctr">
                    <a:lnR w="28575" cap="flat" cmpd="sng" algn="ctr">
                      <a:solidFill>
                        <a:schemeClr val="bg1"/>
                      </a:solidFill>
                      <a:prstDash val="solid"/>
                      <a:round/>
                      <a:headEnd type="none" w="med" len="med"/>
                      <a:tailEnd type="none" w="med" len="med"/>
                    </a:lnR>
                    <a:solidFill>
                      <a:srgbClr val="C000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$15.1 MM</a:t>
                      </a:r>
                    </a:p>
                  </a:txBody>
                  <a:tcPr marL="68580" marR="68580" marT="0" marB="0" anchor="ctr">
                    <a:lnL w="28575" cap="flat" cmpd="sng" algn="ctr">
                      <a:solidFill>
                        <a:schemeClr val="bg1"/>
                      </a:solidFill>
                      <a:prstDash val="solid"/>
                      <a:round/>
                      <a:headEnd type="none" w="med" len="med"/>
                      <a:tailEnd type="none" w="med" len="med"/>
                    </a:lnL>
                    <a:solidFill>
                      <a:srgbClr val="FF9D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$19.9 MM</a:t>
                      </a:r>
                    </a:p>
                  </a:txBody>
                  <a:tcPr marL="68580" marR="68580" marT="0" marB="0" anchor="ctr">
                    <a:solidFill>
                      <a:srgbClr val="FF9D00"/>
                    </a:solidFill>
                  </a:tcPr>
                </a:tc>
                <a:extLst>
                  <a:ext uri="{0D108BD9-81ED-4DB2-BD59-A6C34878D82A}">
                    <a16:rowId xmlns:a16="http://schemas.microsoft.com/office/drawing/2014/main" val="3604555555"/>
                  </a:ext>
                </a:extLst>
              </a:tr>
              <a:tr h="762228">
                <a:tc>
                  <a:txBody>
                    <a:bodyPr/>
                    <a:lstStyle/>
                    <a:p>
                      <a:pPr marL="0" marR="0" algn="ctr">
                        <a:lnSpc>
                          <a:spcPct val="107000"/>
                        </a:lnSpc>
                        <a:spcBef>
                          <a:spcPts val="0"/>
                        </a:spcBef>
                        <a:spcAft>
                          <a:spcPts val="0"/>
                        </a:spcAft>
                      </a:pPr>
                      <a:r>
                        <a:rPr lang="en-US" sz="1600" dirty="0">
                          <a:effectLst/>
                        </a:rPr>
                        <a:t>Indirect  Losses (IMPLAN multiplier)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bg1"/>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rPr>
                        <a:t>$26.5 MM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$30.5 MM</a:t>
                      </a:r>
                    </a:p>
                  </a:txBody>
                  <a:tcPr marL="68580" marR="68580" marT="0" marB="0" anchor="ctr">
                    <a:lnR w="28575" cap="flat" cmpd="sng" algn="ctr">
                      <a:solidFill>
                        <a:schemeClr val="bg1"/>
                      </a:solidFill>
                      <a:prstDash val="solid"/>
                      <a:round/>
                      <a:headEnd type="none" w="med" len="med"/>
                      <a:tailEnd type="none" w="med" len="med"/>
                    </a:lnR>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$26.2 MM</a:t>
                      </a:r>
                    </a:p>
                  </a:txBody>
                  <a:tcPr marL="68580" marR="68580" marT="0" marB="0" anchor="ctr">
                    <a:lnL w="28575" cap="flat" cmpd="sng" algn="ctr">
                      <a:solidFill>
                        <a:schemeClr val="bg1"/>
                      </a:solidFill>
                      <a:prstDash val="solid"/>
                      <a:round/>
                      <a:headEnd type="none" w="med" len="med"/>
                      <a:tailEnd type="none" w="med" len="med"/>
                    </a:lnL>
                    <a:lnB w="28575" cap="flat" cmpd="sng" algn="ctr">
                      <a:solidFill>
                        <a:srgbClr val="FF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$30.3 MM</a:t>
                      </a:r>
                    </a:p>
                  </a:txBody>
                  <a:tcPr marL="68580" marR="68580" marT="0" marB="0" anchor="ctr">
                    <a:lnR w="28575" cap="flat" cmpd="sng" algn="ctr">
                      <a:solidFill>
                        <a:schemeClr val="bg1"/>
                      </a:solidFill>
                      <a:prstDash val="solid"/>
                      <a:round/>
                      <a:headEnd type="none" w="med" len="med"/>
                      <a:tailEnd type="none" w="med" len="med"/>
                    </a:lnR>
                    <a:lnB w="28575" cap="flat" cmpd="sng" algn="ctr">
                      <a:solidFill>
                        <a:srgbClr val="FF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$14.5 MM</a:t>
                      </a:r>
                    </a:p>
                  </a:txBody>
                  <a:tcPr marL="68580" marR="68580" marT="0" marB="0" anchor="ctr">
                    <a:lnL w="28575" cap="flat" cmpd="sng" algn="ctr">
                      <a:solidFill>
                        <a:schemeClr val="bg1"/>
                      </a:solidFill>
                      <a:prstDash val="solid"/>
                      <a:round/>
                      <a:headEnd type="none" w="med" len="med"/>
                      <a:tailEnd type="none" w="med" len="med"/>
                    </a:lnL>
                    <a:lnB w="28575" cap="flat" cmpd="sng" algn="ctr">
                      <a:solidFill>
                        <a:srgbClr val="FF0000"/>
                      </a:solidFill>
                      <a:prstDash val="solid"/>
                      <a:round/>
                      <a:headEnd type="none" w="med" len="med"/>
                      <a:tailEnd type="none" w="med" len="med"/>
                    </a:lnB>
                    <a:solidFill>
                      <a:srgbClr val="FF9D00"/>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$19.1 MM</a:t>
                      </a:r>
                    </a:p>
                  </a:txBody>
                  <a:tcPr marL="68580" marR="68580" marT="0" marB="0" anchor="ctr">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1791248810"/>
                  </a:ext>
                </a:extLst>
              </a:tr>
              <a:tr h="762228">
                <a:tc>
                  <a:txBody>
                    <a:bodyPr/>
                    <a:lstStyle/>
                    <a:p>
                      <a:pPr marL="0" marR="0" algn="ctr">
                        <a:lnSpc>
                          <a:spcPct val="107000"/>
                        </a:lnSpc>
                        <a:spcBef>
                          <a:spcPts val="0"/>
                        </a:spcBef>
                        <a:spcAft>
                          <a:spcPts val="0"/>
                        </a:spcAft>
                      </a:pPr>
                      <a:r>
                        <a:rPr lang="en-US" sz="1600" b="1" dirty="0">
                          <a:effectLst/>
                        </a:rPr>
                        <a:t>Overall Annual Damages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rPr>
                        <a:t>$54.1 MM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$62.3 MM</a:t>
                      </a: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600" b="1" dirty="0">
                          <a:effectLst/>
                        </a:rPr>
                        <a:t>$53.6 MM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$61.8 MM</a:t>
                      </a: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$29.6 MM</a:t>
                      </a: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9D00"/>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$39.1 MM</a:t>
                      </a: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9D00"/>
                    </a:solidFill>
                  </a:tcPr>
                </a:tc>
                <a:extLst>
                  <a:ext uri="{0D108BD9-81ED-4DB2-BD59-A6C34878D82A}">
                    <a16:rowId xmlns:a16="http://schemas.microsoft.com/office/drawing/2014/main" val="3886885659"/>
                  </a:ext>
                </a:extLst>
              </a:tr>
            </a:tbl>
          </a:graphicData>
        </a:graphic>
      </p:graphicFrame>
      <p:sp>
        <p:nvSpPr>
          <p:cNvPr id="10" name="TextBox 9">
            <a:extLst>
              <a:ext uri="{FF2B5EF4-FFF2-40B4-BE49-F238E27FC236}">
                <a16:creationId xmlns:a16="http://schemas.microsoft.com/office/drawing/2014/main" id="{3FF1C154-F1A6-A641-93F2-977D4D719374}"/>
              </a:ext>
            </a:extLst>
          </p:cNvPr>
          <p:cNvSpPr txBox="1"/>
          <p:nvPr/>
        </p:nvSpPr>
        <p:spPr>
          <a:xfrm>
            <a:off x="1308148" y="5925532"/>
            <a:ext cx="6530178" cy="338554"/>
          </a:xfrm>
          <a:prstGeom prst="rect">
            <a:avLst/>
          </a:prstGeom>
          <a:noFill/>
        </p:spPr>
        <p:txBody>
          <a:bodyPr wrap="square" rtlCol="0">
            <a:spAutoFit/>
          </a:bodyPr>
          <a:lstStyle/>
          <a:p>
            <a:pPr algn="ctr"/>
            <a:r>
              <a:rPr lang="en-US" sz="1600" dirty="0">
                <a:solidFill>
                  <a:srgbClr val="0070C0"/>
                </a:solidFill>
                <a:latin typeface="+mn-lt"/>
              </a:rPr>
              <a:t>*Drought years defined as Critically Dry, Dry, and Below Normal Water years</a:t>
            </a:r>
          </a:p>
        </p:txBody>
      </p:sp>
    </p:spTree>
    <p:extLst>
      <p:ext uri="{BB962C8B-B14F-4D97-AF65-F5344CB8AC3E}">
        <p14:creationId xmlns:p14="http://schemas.microsoft.com/office/powerpoint/2010/main" val="45791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Our Analysis</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8376" y="1831975"/>
            <a:ext cx="8452724" cy="1032932"/>
          </a:xfrm>
        </p:spPr>
        <p:txBody>
          <a:bodyPr>
            <a:normAutofit/>
          </a:bodyPr>
          <a:lstStyle/>
          <a:p>
            <a:pPr marL="0" indent="0" algn="ctr">
              <a:lnSpc>
                <a:spcPct val="110000"/>
              </a:lnSpc>
              <a:spcAft>
                <a:spcPts val="0"/>
              </a:spcAft>
              <a:buSzPct val="75000"/>
              <a:buNone/>
            </a:pPr>
            <a:r>
              <a:rPr lang="en-US" sz="2400" spc="-30" dirty="0">
                <a:solidFill>
                  <a:schemeClr val="tx2"/>
                </a:solidFill>
              </a:rPr>
              <a:t>Study timeline for two valuation analysis approaches:</a:t>
            </a:r>
            <a:br>
              <a:rPr lang="en-US" sz="2400" spc="-30" dirty="0">
                <a:solidFill>
                  <a:schemeClr val="tx2"/>
                </a:solidFill>
              </a:rPr>
            </a:br>
            <a:r>
              <a:rPr lang="en-US" sz="2400" spc="-30" dirty="0">
                <a:solidFill>
                  <a:schemeClr val="tx2"/>
                </a:solidFill>
              </a:rPr>
              <a:t>Ascend and UC Davis IMPLAN Multiplier</a:t>
            </a: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5</a:t>
            </a:fld>
            <a:endParaRPr lang="en-US">
              <a:solidFill>
                <a:prstClr val="black">
                  <a:tint val="75000"/>
                </a:prstClr>
              </a:solidFill>
              <a:latin typeface="Calibri" panose="020F0502020204030204"/>
              <a:cs typeface="+mn-cs"/>
            </a:endParaRPr>
          </a:p>
        </p:txBody>
      </p:sp>
      <p:pic>
        <p:nvPicPr>
          <p:cNvPr id="5" name="Picture 4">
            <a:extLst>
              <a:ext uri="{FF2B5EF4-FFF2-40B4-BE49-F238E27FC236}">
                <a16:creationId xmlns:a16="http://schemas.microsoft.com/office/drawing/2014/main" id="{810EE823-30E8-FD46-B8BB-F3510EFD5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275" y="2932112"/>
            <a:ext cx="4750858" cy="3167239"/>
          </a:xfrm>
          <a:prstGeom prst="rect">
            <a:avLst/>
          </a:prstGeom>
        </p:spPr>
      </p:pic>
    </p:spTree>
    <p:extLst>
      <p:ext uri="{BB962C8B-B14F-4D97-AF65-F5344CB8AC3E}">
        <p14:creationId xmlns:p14="http://schemas.microsoft.com/office/powerpoint/2010/main" val="3620790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Ascend Study Timeline</a:t>
            </a:r>
          </a:p>
        </p:txBody>
      </p:sp>
      <p:sp>
        <p:nvSpPr>
          <p:cNvPr id="3" name="TextBox 2">
            <a:extLst>
              <a:ext uri="{FF2B5EF4-FFF2-40B4-BE49-F238E27FC236}">
                <a16:creationId xmlns:a16="http://schemas.microsoft.com/office/drawing/2014/main" id="{A9BA9448-F374-4F52-B477-1991AC661020}"/>
              </a:ext>
            </a:extLst>
          </p:cNvPr>
          <p:cNvSpPr txBox="1"/>
          <p:nvPr/>
        </p:nvSpPr>
        <p:spPr>
          <a:xfrm>
            <a:off x="242119" y="1143000"/>
            <a:ext cx="2365614" cy="4231928"/>
          </a:xfrm>
          <a:prstGeom prst="rect">
            <a:avLst/>
          </a:prstGeom>
          <a:noFill/>
        </p:spPr>
        <p:txBody>
          <a:bodyPr wrap="square" rtlCol="0">
            <a:spAutoFit/>
          </a:bodyPr>
          <a:lstStyle/>
          <a:p>
            <a:pPr marL="111125" indent="-111125">
              <a:spcAft>
                <a:spcPts val="600"/>
              </a:spcAft>
              <a:buFont typeface="Arial" panose="020B0604020202020204" pitchFamily="34" charset="0"/>
              <a:buChar char="•"/>
            </a:pPr>
            <a:r>
              <a:rPr lang="en-US" sz="2200" spc="-30" dirty="0">
                <a:solidFill>
                  <a:schemeClr val="accent1">
                    <a:lumMod val="75000"/>
                  </a:schemeClr>
                </a:solidFill>
                <a:latin typeface="+mj-lt"/>
              </a:rPr>
              <a:t>Ascend’s analysis takes place over a </a:t>
            </a:r>
            <a:br>
              <a:rPr lang="en-US" sz="2200" spc="-30" dirty="0">
                <a:solidFill>
                  <a:schemeClr val="accent1">
                    <a:lumMod val="75000"/>
                  </a:schemeClr>
                </a:solidFill>
                <a:latin typeface="+mj-lt"/>
              </a:rPr>
            </a:br>
            <a:r>
              <a:rPr lang="en-US" sz="2200" spc="-30" dirty="0">
                <a:solidFill>
                  <a:schemeClr val="accent1">
                    <a:lumMod val="75000"/>
                  </a:schemeClr>
                </a:solidFill>
                <a:latin typeface="+mj-lt"/>
              </a:rPr>
              <a:t>15-year historical timeline, super-imposing current agricultural values and crop mixes </a:t>
            </a:r>
          </a:p>
          <a:p>
            <a:pPr marL="111125" indent="-111125">
              <a:spcAft>
                <a:spcPts val="0"/>
              </a:spcAft>
              <a:buFont typeface="Arial" panose="020B0604020202020204" pitchFamily="34" charset="0"/>
              <a:buChar char="•"/>
            </a:pPr>
            <a:r>
              <a:rPr lang="en-US" sz="2200" spc="-30" dirty="0">
                <a:solidFill>
                  <a:schemeClr val="accent1">
                    <a:lumMod val="75000"/>
                  </a:schemeClr>
                </a:solidFill>
                <a:latin typeface="+mj-lt"/>
              </a:rPr>
              <a:t>Three droughts in Ascend timeline:</a:t>
            </a:r>
          </a:p>
          <a:p>
            <a:pPr marL="219456" lvl="1" indent="-111125">
              <a:spcAft>
                <a:spcPts val="0"/>
              </a:spcAft>
              <a:buFont typeface="Arial" panose="020B0604020202020204" pitchFamily="34" charset="0"/>
              <a:buChar char="•"/>
            </a:pPr>
            <a:r>
              <a:rPr lang="en-US" sz="2200" spc="-30" dirty="0">
                <a:solidFill>
                  <a:schemeClr val="accent1">
                    <a:lumMod val="75000"/>
                  </a:schemeClr>
                </a:solidFill>
                <a:latin typeface="+mj-lt"/>
              </a:rPr>
              <a:t>2001–2002</a:t>
            </a:r>
          </a:p>
          <a:p>
            <a:pPr marL="219456" lvl="1" indent="-111125">
              <a:spcAft>
                <a:spcPts val="0"/>
              </a:spcAft>
              <a:buFont typeface="Arial" panose="020B0604020202020204" pitchFamily="34" charset="0"/>
              <a:buChar char="•"/>
            </a:pPr>
            <a:r>
              <a:rPr lang="en-US" sz="2200" spc="-30" dirty="0">
                <a:solidFill>
                  <a:schemeClr val="accent1">
                    <a:lumMod val="75000"/>
                  </a:schemeClr>
                </a:solidFill>
                <a:latin typeface="+mj-lt"/>
              </a:rPr>
              <a:t>2007–2009</a:t>
            </a:r>
          </a:p>
          <a:p>
            <a:pPr marL="219456" lvl="1" indent="-111125">
              <a:spcAft>
                <a:spcPts val="600"/>
              </a:spcAft>
              <a:buFont typeface="Arial" panose="020B0604020202020204" pitchFamily="34" charset="0"/>
              <a:buChar char="•"/>
            </a:pPr>
            <a:r>
              <a:rPr lang="en-US" sz="2200" spc="-30" dirty="0">
                <a:solidFill>
                  <a:schemeClr val="accent1">
                    <a:lumMod val="75000"/>
                  </a:schemeClr>
                </a:solidFill>
                <a:latin typeface="+mj-lt"/>
              </a:rPr>
              <a:t>2012–2015</a:t>
            </a:r>
          </a:p>
        </p:txBody>
      </p:sp>
      <p:sp>
        <p:nvSpPr>
          <p:cNvPr id="6" name="TextBox 5">
            <a:extLst>
              <a:ext uri="{FF2B5EF4-FFF2-40B4-BE49-F238E27FC236}">
                <a16:creationId xmlns:a16="http://schemas.microsoft.com/office/drawing/2014/main" id="{5E92B188-7254-0B48-A107-6CC6E8F346D1}"/>
              </a:ext>
            </a:extLst>
          </p:cNvPr>
          <p:cNvSpPr txBox="1"/>
          <p:nvPr/>
        </p:nvSpPr>
        <p:spPr>
          <a:xfrm>
            <a:off x="2822575" y="5877580"/>
            <a:ext cx="6185958" cy="523220"/>
          </a:xfrm>
          <a:prstGeom prst="rect">
            <a:avLst/>
          </a:prstGeom>
          <a:noFill/>
        </p:spPr>
        <p:txBody>
          <a:bodyPr wrap="square" rtlCol="0">
            <a:spAutoFit/>
          </a:bodyPr>
          <a:lstStyle/>
          <a:p>
            <a:pPr>
              <a:spcBef>
                <a:spcPts val="600"/>
              </a:spcBef>
            </a:pPr>
            <a:r>
              <a:rPr lang="en-US" sz="1400" dirty="0">
                <a:solidFill>
                  <a:schemeClr val="accent1">
                    <a:lumMod val="75000"/>
                  </a:schemeClr>
                </a:solidFill>
                <a:latin typeface="+mn-lt"/>
              </a:rPr>
              <a:t>Applied Water was determined by scaling results from TID’s analysis on water diversions to DWR’s historical data on applied water for the region</a:t>
            </a:r>
          </a:p>
        </p:txBody>
      </p:sp>
      <p:sp>
        <p:nvSpPr>
          <p:cNvPr id="7" name="Slide Number Placeholder 6">
            <a:extLst>
              <a:ext uri="{FF2B5EF4-FFF2-40B4-BE49-F238E27FC236}">
                <a16:creationId xmlns:a16="http://schemas.microsoft.com/office/drawing/2014/main" id="{85F2C52D-2AB0-4E18-898F-F940156A0A79}"/>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6</a:t>
            </a:fld>
            <a:endParaRPr lang="en-US">
              <a:solidFill>
                <a:prstClr val="black">
                  <a:tint val="75000"/>
                </a:prstClr>
              </a:solidFill>
              <a:latin typeface="Calibri" panose="020F0502020204030204"/>
              <a:cs typeface="+mn-cs"/>
            </a:endParaRPr>
          </a:p>
        </p:txBody>
      </p:sp>
      <p:graphicFrame>
        <p:nvGraphicFramePr>
          <p:cNvPr id="8" name="Chart 7">
            <a:extLst>
              <a:ext uri="{FF2B5EF4-FFF2-40B4-BE49-F238E27FC236}">
                <a16:creationId xmlns:a16="http://schemas.microsoft.com/office/drawing/2014/main" id="{200D9FF4-E070-624E-BA4A-E7728652C217}"/>
              </a:ext>
            </a:extLst>
          </p:cNvPr>
          <p:cNvGraphicFramePr>
            <a:graphicFrameLocks/>
          </p:cNvGraphicFramePr>
          <p:nvPr>
            <p:extLst>
              <p:ext uri="{D42A27DB-BD31-4B8C-83A1-F6EECF244321}">
                <p14:modId xmlns:p14="http://schemas.microsoft.com/office/powerpoint/2010/main" val="1665898332"/>
              </p:ext>
            </p:extLst>
          </p:nvPr>
        </p:nvGraphicFramePr>
        <p:xfrm>
          <a:off x="2288575" y="1143000"/>
          <a:ext cx="6615782" cy="4949825"/>
        </p:xfrm>
        <a:graphic>
          <a:graphicData uri="http://schemas.openxmlformats.org/drawingml/2006/chart">
            <c:chart xmlns:c="http://schemas.openxmlformats.org/drawingml/2006/chart" xmlns:r="http://schemas.openxmlformats.org/officeDocument/2006/relationships" r:id="rId3"/>
          </a:graphicData>
        </a:graphic>
      </p:graphicFrame>
      <p:sp>
        <p:nvSpPr>
          <p:cNvPr id="5" name="Left Brace 4">
            <a:extLst>
              <a:ext uri="{FF2B5EF4-FFF2-40B4-BE49-F238E27FC236}">
                <a16:creationId xmlns:a16="http://schemas.microsoft.com/office/drawing/2014/main" id="{952A9F29-2E5A-3746-8860-EF62F52271F0}"/>
              </a:ext>
            </a:extLst>
          </p:cNvPr>
          <p:cNvSpPr/>
          <p:nvPr/>
        </p:nvSpPr>
        <p:spPr>
          <a:xfrm>
            <a:off x="7886700" y="4326467"/>
            <a:ext cx="177800" cy="5461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chemeClr val="accent1">
                  <a:lumMod val="75000"/>
                </a:schemeClr>
              </a:solidFill>
            </a:endParaRPr>
          </a:p>
        </p:txBody>
      </p:sp>
      <p:sp>
        <p:nvSpPr>
          <p:cNvPr id="9" name="TextBox 8">
            <a:extLst>
              <a:ext uri="{FF2B5EF4-FFF2-40B4-BE49-F238E27FC236}">
                <a16:creationId xmlns:a16="http://schemas.microsoft.com/office/drawing/2014/main" id="{4472018F-3EA1-B14E-A386-C3550C642336}"/>
              </a:ext>
            </a:extLst>
          </p:cNvPr>
          <p:cNvSpPr txBox="1"/>
          <p:nvPr/>
        </p:nvSpPr>
        <p:spPr>
          <a:xfrm>
            <a:off x="3616324" y="4367220"/>
            <a:ext cx="4192657" cy="584775"/>
          </a:xfrm>
          <a:prstGeom prst="rect">
            <a:avLst/>
          </a:prstGeom>
          <a:noFill/>
        </p:spPr>
        <p:txBody>
          <a:bodyPr wrap="square" rtlCol="0">
            <a:spAutoFit/>
          </a:bodyPr>
          <a:lstStyle/>
          <a:p>
            <a:pPr algn="r"/>
            <a:r>
              <a:rPr lang="en-US" sz="1600" dirty="0">
                <a:solidFill>
                  <a:schemeClr val="accent1">
                    <a:lumMod val="75000"/>
                  </a:schemeClr>
                </a:solidFill>
                <a:latin typeface="+mn-lt"/>
              </a:rPr>
              <a:t>CDFW’s proposal reduces water diversions </a:t>
            </a:r>
            <a:br>
              <a:rPr lang="en-US" sz="1600" dirty="0">
                <a:solidFill>
                  <a:schemeClr val="accent1">
                    <a:lumMod val="75000"/>
                  </a:schemeClr>
                </a:solidFill>
                <a:latin typeface="+mn-lt"/>
              </a:rPr>
            </a:br>
            <a:r>
              <a:rPr lang="en-US" sz="1600" dirty="0">
                <a:solidFill>
                  <a:schemeClr val="accent1">
                    <a:lumMod val="75000"/>
                  </a:schemeClr>
                </a:solidFill>
                <a:latin typeface="+mn-lt"/>
              </a:rPr>
              <a:t>in 2014 by </a:t>
            </a:r>
            <a:r>
              <a:rPr lang="en-US" sz="1600" b="1" dirty="0">
                <a:solidFill>
                  <a:schemeClr val="accent1">
                    <a:lumMod val="75000"/>
                  </a:schemeClr>
                </a:solidFill>
                <a:latin typeface="+mn-lt"/>
              </a:rPr>
              <a:t>96%</a:t>
            </a:r>
            <a:r>
              <a:rPr lang="en-US" sz="1600" dirty="0">
                <a:solidFill>
                  <a:schemeClr val="accent1">
                    <a:lumMod val="75000"/>
                  </a:schemeClr>
                </a:solidFill>
                <a:latin typeface="+mn-lt"/>
              </a:rPr>
              <a:t> &amp; in 2015 by </a:t>
            </a:r>
            <a:r>
              <a:rPr lang="en-US" sz="1600" b="1" dirty="0">
                <a:solidFill>
                  <a:schemeClr val="accent1">
                    <a:lumMod val="75000"/>
                  </a:schemeClr>
                </a:solidFill>
                <a:latin typeface="+mn-lt"/>
              </a:rPr>
              <a:t>86%</a:t>
            </a:r>
            <a:endParaRPr lang="en-US" sz="1600" dirty="0">
              <a:solidFill>
                <a:schemeClr val="accent1">
                  <a:lumMod val="75000"/>
                </a:schemeClr>
              </a:solidFill>
              <a:latin typeface="+mn-lt"/>
            </a:endParaRPr>
          </a:p>
        </p:txBody>
      </p:sp>
    </p:spTree>
    <p:extLst>
      <p:ext uri="{BB962C8B-B14F-4D97-AF65-F5344CB8AC3E}">
        <p14:creationId xmlns:p14="http://schemas.microsoft.com/office/powerpoint/2010/main" val="2269866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C128-9337-4CE4-B333-32E8884EACC0}"/>
              </a:ext>
            </a:extLst>
          </p:cNvPr>
          <p:cNvSpPr>
            <a:spLocks noGrp="1"/>
          </p:cNvSpPr>
          <p:nvPr>
            <p:ph type="title"/>
          </p:nvPr>
        </p:nvSpPr>
        <p:spPr/>
        <p:txBody>
          <a:bodyPr/>
          <a:lstStyle/>
          <a:p>
            <a:r>
              <a:rPr lang="en-US" dirty="0"/>
              <a:t>Ascend Economic Valuation Approach </a:t>
            </a:r>
          </a:p>
        </p:txBody>
      </p:sp>
      <p:sp>
        <p:nvSpPr>
          <p:cNvPr id="3" name="Slide Number Placeholder 2">
            <a:extLst>
              <a:ext uri="{FF2B5EF4-FFF2-40B4-BE49-F238E27FC236}">
                <a16:creationId xmlns:a16="http://schemas.microsoft.com/office/drawing/2014/main" id="{0072C892-282A-4949-A2CC-C09A1A28701F}"/>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7</a:t>
            </a:fld>
            <a:endParaRPr lang="en-US">
              <a:solidFill>
                <a:prstClr val="black">
                  <a:tint val="75000"/>
                </a:prstClr>
              </a:solidFill>
              <a:latin typeface="Calibri" panose="020F0502020204030204"/>
              <a:cs typeface="+mn-cs"/>
            </a:endParaRPr>
          </a:p>
        </p:txBody>
      </p:sp>
      <p:pic>
        <p:nvPicPr>
          <p:cNvPr id="5" name="Content Placeholder 4">
            <a:extLst>
              <a:ext uri="{FF2B5EF4-FFF2-40B4-BE49-F238E27FC236}">
                <a16:creationId xmlns:a16="http://schemas.microsoft.com/office/drawing/2014/main" id="{2D78307E-BB75-476E-BD44-755F0448CF8D}"/>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5133975" y="3743325"/>
            <a:ext cx="3667125" cy="2444750"/>
          </a:xfrm>
          <a:prstGeom prst="rect">
            <a:avLst/>
          </a:prstGeom>
        </p:spPr>
      </p:pic>
      <p:pic>
        <p:nvPicPr>
          <p:cNvPr id="7" name="Picture 6">
            <a:extLst>
              <a:ext uri="{FF2B5EF4-FFF2-40B4-BE49-F238E27FC236}">
                <a16:creationId xmlns:a16="http://schemas.microsoft.com/office/drawing/2014/main" id="{1EDF14D9-7C90-48AC-B293-A74F89891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75" y="1142999"/>
            <a:ext cx="3665625" cy="2196281"/>
          </a:xfrm>
          <a:prstGeom prst="rect">
            <a:avLst/>
          </a:prstGeom>
        </p:spPr>
      </p:pic>
      <p:pic>
        <p:nvPicPr>
          <p:cNvPr id="9" name="Picture 8">
            <a:extLst>
              <a:ext uri="{FF2B5EF4-FFF2-40B4-BE49-F238E27FC236}">
                <a16:creationId xmlns:a16="http://schemas.microsoft.com/office/drawing/2014/main" id="{51A653ED-846B-47A5-80D4-4F835CCBA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799" y="4258661"/>
            <a:ext cx="2743199" cy="1828800"/>
          </a:xfrm>
          <a:prstGeom prst="rect">
            <a:avLst/>
          </a:prstGeom>
        </p:spPr>
      </p:pic>
      <p:sp>
        <p:nvSpPr>
          <p:cNvPr id="10" name="TextBox 9">
            <a:extLst>
              <a:ext uri="{FF2B5EF4-FFF2-40B4-BE49-F238E27FC236}">
                <a16:creationId xmlns:a16="http://schemas.microsoft.com/office/drawing/2014/main" id="{7FDA19E5-C311-485C-9DCA-F07BCD716537}"/>
              </a:ext>
            </a:extLst>
          </p:cNvPr>
          <p:cNvSpPr txBox="1"/>
          <p:nvPr/>
        </p:nvSpPr>
        <p:spPr>
          <a:xfrm>
            <a:off x="348993" y="1143000"/>
            <a:ext cx="4528031" cy="4944461"/>
          </a:xfrm>
          <a:prstGeom prst="rect">
            <a:avLst/>
          </a:prstGeom>
          <a:noFill/>
        </p:spPr>
        <p:txBody>
          <a:bodyPr wrap="square" rtlCol="0">
            <a:spAutoFit/>
          </a:bodyPr>
          <a:lstStyle/>
          <a:p>
            <a:pPr marL="285750" indent="-285750">
              <a:buFont typeface="Arial" panose="020B0604020202020204" pitchFamily="34" charset="0"/>
              <a:buChar char="•"/>
            </a:pPr>
            <a:r>
              <a:rPr lang="en-US" sz="2200" spc="-30" dirty="0">
                <a:solidFill>
                  <a:schemeClr val="tx2"/>
                </a:solidFill>
                <a:latin typeface="+mn-lt"/>
              </a:rPr>
              <a:t>Accounts for the ripple effects that occur after a drought, building upon the previous UC Davis IMPLAN multiplier for upfront agricultural damages </a:t>
            </a:r>
          </a:p>
          <a:p>
            <a:pPr marL="285750" indent="-285750">
              <a:buFont typeface="Arial" panose="020B0604020202020204" pitchFamily="34" charset="0"/>
              <a:buChar char="•"/>
            </a:pPr>
            <a:r>
              <a:rPr lang="en-US" sz="2200" spc="-30" dirty="0">
                <a:solidFill>
                  <a:schemeClr val="tx2"/>
                </a:solidFill>
                <a:latin typeface="+mn-lt"/>
              </a:rPr>
              <a:t>Accounts for the irreversible damage to tree crops and agriculture business under critical drought years</a:t>
            </a:r>
          </a:p>
          <a:p>
            <a:pPr marL="285750" indent="-285750">
              <a:buFont typeface="Arial" panose="020B0604020202020204" pitchFamily="34" charset="0"/>
              <a:buChar char="•"/>
            </a:pPr>
            <a:r>
              <a:rPr lang="en-US" sz="2200" spc="-30" dirty="0">
                <a:solidFill>
                  <a:schemeClr val="tx2"/>
                </a:solidFill>
                <a:latin typeface="+mn-lt"/>
              </a:rPr>
              <a:t>Identifies a dollar value on the change in population after a drought</a:t>
            </a:r>
          </a:p>
          <a:p>
            <a:pPr marL="285750" indent="-285750">
              <a:buFont typeface="Arial" panose="020B0604020202020204" pitchFamily="34" charset="0"/>
              <a:buChar char="•"/>
            </a:pPr>
            <a:r>
              <a:rPr lang="en-US" sz="2200" spc="-30" dirty="0">
                <a:solidFill>
                  <a:schemeClr val="tx2"/>
                </a:solidFill>
                <a:latin typeface="+mn-lt"/>
              </a:rPr>
              <a:t>Identifies a multitude of adverse effects on tax revenue,  property values, regional income loss,  and the dairy industry</a:t>
            </a:r>
          </a:p>
        </p:txBody>
      </p:sp>
    </p:spTree>
    <p:extLst>
      <p:ext uri="{BB962C8B-B14F-4D97-AF65-F5344CB8AC3E}">
        <p14:creationId xmlns:p14="http://schemas.microsoft.com/office/powerpoint/2010/main" val="263263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6007-88A8-442C-B7AA-1B59C47E643F}"/>
              </a:ext>
            </a:extLst>
          </p:cNvPr>
          <p:cNvSpPr>
            <a:spLocks noGrp="1"/>
          </p:cNvSpPr>
          <p:nvPr>
            <p:ph type="title"/>
          </p:nvPr>
        </p:nvSpPr>
        <p:spPr/>
        <p:txBody>
          <a:bodyPr>
            <a:normAutofit/>
          </a:bodyPr>
          <a:lstStyle/>
          <a:p>
            <a:r>
              <a:rPr lang="en-US" sz="2800" dirty="0">
                <a:latin typeface="+mn-lt"/>
              </a:rPr>
              <a:t>The Larger Picture</a:t>
            </a:r>
          </a:p>
        </p:txBody>
      </p:sp>
      <p:sp>
        <p:nvSpPr>
          <p:cNvPr id="4" name="Content Placeholder 3">
            <a:extLst>
              <a:ext uri="{FF2B5EF4-FFF2-40B4-BE49-F238E27FC236}">
                <a16:creationId xmlns:a16="http://schemas.microsoft.com/office/drawing/2014/main" id="{CB468DF3-13B5-4B1F-8D0D-1140643F9E9D}"/>
              </a:ext>
            </a:extLst>
          </p:cNvPr>
          <p:cNvSpPr>
            <a:spLocks noGrp="1"/>
          </p:cNvSpPr>
          <p:nvPr>
            <p:ph sz="quarter" idx="12"/>
          </p:nvPr>
        </p:nvSpPr>
        <p:spPr>
          <a:xfrm>
            <a:off x="348376" y="1831975"/>
            <a:ext cx="8452724" cy="2099732"/>
          </a:xfrm>
        </p:spPr>
        <p:txBody>
          <a:bodyPr>
            <a:normAutofit/>
          </a:bodyPr>
          <a:lstStyle/>
          <a:p>
            <a:pPr marL="0" indent="0" algn="ctr">
              <a:buSzPct val="75000"/>
              <a:buNone/>
            </a:pPr>
            <a:r>
              <a:rPr lang="en-US" sz="2400" spc="-30" dirty="0">
                <a:solidFill>
                  <a:schemeClr val="tx2"/>
                </a:solidFill>
              </a:rPr>
              <a:t>Local and state agriculture significance and economic impact</a:t>
            </a:r>
          </a:p>
        </p:txBody>
      </p:sp>
      <p:sp>
        <p:nvSpPr>
          <p:cNvPr id="3" name="Slide Number Placeholder 2">
            <a:extLst>
              <a:ext uri="{FF2B5EF4-FFF2-40B4-BE49-F238E27FC236}">
                <a16:creationId xmlns:a16="http://schemas.microsoft.com/office/drawing/2014/main" id="{CD0A1B8D-9249-495C-A5E3-316DAE410E87}"/>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8</a:t>
            </a:fld>
            <a:endParaRPr lang="en-US">
              <a:solidFill>
                <a:prstClr val="black">
                  <a:tint val="75000"/>
                </a:prstClr>
              </a:solidFill>
              <a:latin typeface="Calibri" panose="020F0502020204030204"/>
              <a:cs typeface="+mn-cs"/>
            </a:endParaRPr>
          </a:p>
        </p:txBody>
      </p:sp>
      <p:pic>
        <p:nvPicPr>
          <p:cNvPr id="5" name="Picture 4">
            <a:extLst>
              <a:ext uri="{FF2B5EF4-FFF2-40B4-BE49-F238E27FC236}">
                <a16:creationId xmlns:a16="http://schemas.microsoft.com/office/drawing/2014/main" id="{73D51067-E102-4947-AA17-1FE156657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975" y="2932113"/>
            <a:ext cx="5000625" cy="3328338"/>
          </a:xfrm>
          <a:prstGeom prst="rect">
            <a:avLst/>
          </a:prstGeom>
        </p:spPr>
      </p:pic>
    </p:spTree>
    <p:extLst>
      <p:ext uri="{BB962C8B-B14F-4D97-AF65-F5344CB8AC3E}">
        <p14:creationId xmlns:p14="http://schemas.microsoft.com/office/powerpoint/2010/main" val="22412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6D5D-EDDA-48C3-8112-AE2BBD0CA91F}"/>
              </a:ext>
            </a:extLst>
          </p:cNvPr>
          <p:cNvSpPr>
            <a:spLocks noGrp="1"/>
          </p:cNvSpPr>
          <p:nvPr>
            <p:ph type="title"/>
          </p:nvPr>
        </p:nvSpPr>
        <p:spPr/>
        <p:txBody>
          <a:bodyPr/>
          <a:lstStyle/>
          <a:p>
            <a:r>
              <a:rPr lang="en-US" dirty="0"/>
              <a:t>California: Significant Impact on National Industry</a:t>
            </a:r>
          </a:p>
        </p:txBody>
      </p:sp>
      <p:sp>
        <p:nvSpPr>
          <p:cNvPr id="3" name="Slide Number Placeholder 2">
            <a:extLst>
              <a:ext uri="{FF2B5EF4-FFF2-40B4-BE49-F238E27FC236}">
                <a16:creationId xmlns:a16="http://schemas.microsoft.com/office/drawing/2014/main" id="{701C4DE1-ACAF-4B7C-91E5-E51BF9CD37A6}"/>
              </a:ext>
            </a:extLst>
          </p:cNvPr>
          <p:cNvSpPr>
            <a:spLocks noGrp="1"/>
          </p:cNvSpPr>
          <p:nvPr>
            <p:ph type="sldNum" sz="quarter" idx="10"/>
          </p:nvPr>
        </p:nvSpPr>
        <p:spPr/>
        <p:txBody>
          <a:bodyPr/>
          <a:lstStyle/>
          <a:p>
            <a:pPr fontAlgn="auto">
              <a:spcBef>
                <a:spcPts val="0"/>
              </a:spcBef>
              <a:spcAft>
                <a:spcPts val="0"/>
              </a:spcAft>
            </a:pPr>
            <a:fld id="{EF12C55C-765F-4C48-9841-6CBB1BF6AB35}" type="slidenum">
              <a:rPr lang="en-US" smtClean="0">
                <a:solidFill>
                  <a:prstClr val="black">
                    <a:tint val="75000"/>
                  </a:prstClr>
                </a:solidFill>
                <a:latin typeface="Calibri" panose="020F0502020204030204"/>
                <a:cs typeface="+mn-cs"/>
              </a:rPr>
              <a:pPr fontAlgn="auto">
                <a:spcBef>
                  <a:spcPts val="0"/>
                </a:spcBef>
                <a:spcAft>
                  <a:spcPts val="0"/>
                </a:spcAft>
              </a:pPr>
              <a:t>9</a:t>
            </a:fld>
            <a:endParaRPr lang="en-US">
              <a:solidFill>
                <a:prstClr val="black">
                  <a:tint val="75000"/>
                </a:prstClr>
              </a:solidFill>
              <a:latin typeface="Calibri" panose="020F0502020204030204"/>
              <a:cs typeface="+mn-cs"/>
            </a:endParaRPr>
          </a:p>
        </p:txBody>
      </p:sp>
      <p:sp>
        <p:nvSpPr>
          <p:cNvPr id="7" name="TextBox 6">
            <a:extLst>
              <a:ext uri="{FF2B5EF4-FFF2-40B4-BE49-F238E27FC236}">
                <a16:creationId xmlns:a16="http://schemas.microsoft.com/office/drawing/2014/main" id="{45DC7D80-FB4A-4CF5-98EB-4864CC0430A6}"/>
              </a:ext>
            </a:extLst>
          </p:cNvPr>
          <p:cNvSpPr txBox="1"/>
          <p:nvPr/>
        </p:nvSpPr>
        <p:spPr>
          <a:xfrm rot="10800000" flipV="1">
            <a:off x="342900" y="1143000"/>
            <a:ext cx="4227601" cy="446276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spc="-30" dirty="0">
                <a:solidFill>
                  <a:schemeClr val="tx2"/>
                </a:solidFill>
                <a:latin typeface="+mj-lt"/>
              </a:rPr>
              <a:t>California agriculture is $54 Billion industry; generates $100 Billion in economic activity</a:t>
            </a:r>
          </a:p>
          <a:p>
            <a:pPr marL="342900" indent="-342900">
              <a:spcAft>
                <a:spcPts val="600"/>
              </a:spcAft>
              <a:buFont typeface="Arial" panose="020B0604020202020204" pitchFamily="34" charset="0"/>
              <a:buChar char="•"/>
            </a:pPr>
            <a:r>
              <a:rPr lang="en-US" sz="2200" spc="-30" dirty="0">
                <a:solidFill>
                  <a:schemeClr val="tx2"/>
                </a:solidFill>
                <a:latin typeface="+mj-lt"/>
              </a:rPr>
              <a:t>California produces the most agricultural products of any state</a:t>
            </a:r>
          </a:p>
          <a:p>
            <a:pPr marL="342900" indent="-342900">
              <a:spcAft>
                <a:spcPts val="600"/>
              </a:spcAft>
              <a:buFont typeface="Arial" panose="020B0604020202020204" pitchFamily="34" charset="0"/>
              <a:buChar char="•"/>
            </a:pPr>
            <a:r>
              <a:rPr lang="en-US" sz="2200" spc="-30" dirty="0">
                <a:solidFill>
                  <a:schemeClr val="tx2"/>
                </a:solidFill>
                <a:latin typeface="+mj-lt"/>
              </a:rPr>
              <a:t>Forbes named agriculture as one of the top industries driving GDP growth in California</a:t>
            </a:r>
          </a:p>
          <a:p>
            <a:pPr marL="342900" indent="-342900">
              <a:spcAft>
                <a:spcPts val="600"/>
              </a:spcAft>
              <a:buFont typeface="Arial" panose="020B0604020202020204" pitchFamily="34" charset="0"/>
              <a:buChar char="•"/>
            </a:pPr>
            <a:r>
              <a:rPr lang="en-US" sz="2200" spc="-30" dirty="0">
                <a:solidFill>
                  <a:schemeClr val="tx2"/>
                </a:solidFill>
                <a:latin typeface="+mj-lt"/>
              </a:rPr>
              <a:t>25%  of California is farmland</a:t>
            </a:r>
          </a:p>
          <a:p>
            <a:pPr marL="342900" indent="-342900">
              <a:spcAft>
                <a:spcPts val="600"/>
              </a:spcAft>
              <a:buFont typeface="Arial" panose="020B0604020202020204" pitchFamily="34" charset="0"/>
              <a:buChar char="•"/>
            </a:pPr>
            <a:r>
              <a:rPr lang="en-US" sz="2200" spc="-30" dirty="0">
                <a:solidFill>
                  <a:schemeClr val="tx2"/>
                </a:solidFill>
                <a:latin typeface="+mj-lt"/>
              </a:rPr>
              <a:t>33% of America’s vegetables are from California, 67% are from the nation’s fruits and nuts</a:t>
            </a:r>
          </a:p>
        </p:txBody>
      </p:sp>
      <p:pic>
        <p:nvPicPr>
          <p:cNvPr id="30" name="Picture 29">
            <a:extLst>
              <a:ext uri="{FF2B5EF4-FFF2-40B4-BE49-F238E27FC236}">
                <a16:creationId xmlns:a16="http://schemas.microsoft.com/office/drawing/2014/main" id="{2B905FC0-FF40-4716-8EA9-67128B3D4A2C}"/>
              </a:ext>
            </a:extLst>
          </p:cNvPr>
          <p:cNvPicPr>
            <a:picLocks noChangeAspect="1"/>
          </p:cNvPicPr>
          <p:nvPr/>
        </p:nvPicPr>
        <p:blipFill rotWithShape="1">
          <a:blip r:embed="rId3">
            <a:extLst>
              <a:ext uri="{28A0092B-C50C-407E-A947-70E740481C1C}">
                <a14:useLocalDpi xmlns:a14="http://schemas.microsoft.com/office/drawing/2010/main" val="0"/>
              </a:ext>
            </a:extLst>
          </a:blip>
          <a:srcRect t="4786"/>
          <a:stretch/>
        </p:blipFill>
        <p:spPr>
          <a:xfrm>
            <a:off x="4743450" y="1143000"/>
            <a:ext cx="3847515" cy="4884487"/>
          </a:xfrm>
          <a:prstGeom prst="rect">
            <a:avLst/>
          </a:prstGeom>
        </p:spPr>
      </p:pic>
    </p:spTree>
    <p:extLst>
      <p:ext uri="{BB962C8B-B14F-4D97-AF65-F5344CB8AC3E}">
        <p14:creationId xmlns:p14="http://schemas.microsoft.com/office/powerpoint/2010/main" val="2643107826"/>
      </p:ext>
    </p:extLst>
  </p:cSld>
  <p:clrMapOvr>
    <a:masterClrMapping/>
  </p:clrMapOvr>
</p:sld>
</file>

<file path=ppt/theme/theme1.xml><?xml version="1.0" encoding="utf-8"?>
<a:theme xmlns:a="http://schemas.openxmlformats.org/drawingml/2006/main" name="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cend template (3-22-2015)" id="{3F9B19FF-118B-427F-A7E8-7E0DA5CA3212}" vid="{4D565EC0-5D5B-43D3-BF23-EC55BCD0C691}"/>
    </a:ext>
  </a:extLst>
</a:theme>
</file>

<file path=ppt/theme/theme17.xml><?xml version="1.0" encoding="utf-8"?>
<a:theme xmlns:a="http://schemas.openxmlformats.org/drawingml/2006/main" name="4_3 PowerPoint Template Arial">
  <a:themeElements>
    <a:clrScheme name="Ascend">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Template2018  -  Read-Only" id="{A9E643AA-41A6-4901-87D1-AB88D80C7975}" vid="{CCB54542-DF9F-4409-B888-E596691E20B5}"/>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newascendpp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newascendpptemplate (2)">
  <a:themeElements>
    <a:clrScheme name="Ascend Analytics">
      <a:dk1>
        <a:srgbClr val="154E89"/>
      </a:dk1>
      <a:lt1>
        <a:srgbClr val="FFFFFF"/>
      </a:lt1>
      <a:dk2>
        <a:srgbClr val="92D050"/>
      </a:dk2>
      <a:lt2>
        <a:srgbClr val="FFFFFF"/>
      </a:lt2>
      <a:accent1>
        <a:srgbClr val="154E89"/>
      </a:accent1>
      <a:accent2>
        <a:srgbClr val="8CC63F"/>
      </a:accent2>
      <a:accent3>
        <a:srgbClr val="CCCCE0"/>
      </a:accent3>
      <a:accent4>
        <a:srgbClr val="CCCCCC"/>
      </a:accent4>
      <a:accent5>
        <a:srgbClr val="FFFFFF"/>
      </a:accent5>
      <a:accent6>
        <a:srgbClr val="DA9EF5"/>
      </a:accent6>
      <a:hlink>
        <a:srgbClr val="00C8C3"/>
      </a:hlink>
      <a:folHlink>
        <a:srgbClr val="78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ppt_template_bb</Template>
  <TotalTime>168492</TotalTime>
  <Words>2925</Words>
  <Application>Microsoft Macintosh PowerPoint</Application>
  <PresentationFormat>On-screen Show (4:3)</PresentationFormat>
  <Paragraphs>454</Paragraphs>
  <Slides>45</Slides>
  <Notes>13</Notes>
  <HiddenSlides>0</HiddenSlides>
  <MMClips>0</MMClips>
  <ScaleCrop>false</ScaleCrop>
  <HeadingPairs>
    <vt:vector size="6" baseType="variant">
      <vt:variant>
        <vt:lpstr>Fonts Used</vt:lpstr>
      </vt:variant>
      <vt:variant>
        <vt:i4>20</vt:i4>
      </vt:variant>
      <vt:variant>
        <vt:lpstr>Theme</vt:lpstr>
      </vt:variant>
      <vt:variant>
        <vt:i4>17</vt:i4>
      </vt:variant>
      <vt:variant>
        <vt:lpstr>Slide Titles</vt:lpstr>
      </vt:variant>
      <vt:variant>
        <vt:i4>45</vt:i4>
      </vt:variant>
    </vt:vector>
  </HeadingPairs>
  <TitlesOfParts>
    <vt:vector size="82" baseType="lpstr">
      <vt:lpstr>AppleSymbols</vt:lpstr>
      <vt:lpstr>Arial</vt:lpstr>
      <vt:lpstr>Bebas Neue</vt:lpstr>
      <vt:lpstr>Bodoni MT</vt:lpstr>
      <vt:lpstr>Calibri</vt:lpstr>
      <vt:lpstr>Calibri Light</vt:lpstr>
      <vt:lpstr>Cambria Math</vt:lpstr>
      <vt:lpstr>Courier New</vt:lpstr>
      <vt:lpstr>Franklin Gothic Book</vt:lpstr>
      <vt:lpstr>Franklin Gothic Demi Cond</vt:lpstr>
      <vt:lpstr>Franklin Gothic Heavy</vt:lpstr>
      <vt:lpstr>Helvetica</vt:lpstr>
      <vt:lpstr>Montserrat</vt:lpstr>
      <vt:lpstr>Montserrat Light</vt:lpstr>
      <vt:lpstr>Montserrat Medium</vt:lpstr>
      <vt:lpstr>Narkisim</vt:lpstr>
      <vt:lpstr>Open Sans Extrabold</vt:lpstr>
      <vt:lpstr>Times New Roman</vt:lpstr>
      <vt:lpstr>Verdana</vt:lpstr>
      <vt:lpstr>Wingdings</vt:lpstr>
      <vt:lpstr>newascendpptemplate (2)</vt:lpstr>
      <vt:lpstr>Custom Design</vt:lpstr>
      <vt:lpstr>1_Custom Design</vt:lpstr>
      <vt:lpstr>1_newascendpptemplate (2)</vt:lpstr>
      <vt:lpstr>6_newascendpptemplate (2)</vt:lpstr>
      <vt:lpstr>2_newascendpptemplate (2)</vt:lpstr>
      <vt:lpstr>3_newascendpptemplate (2)</vt:lpstr>
      <vt:lpstr>5_newascendpptemplate (2)</vt:lpstr>
      <vt:lpstr>9_newascendpptemplate (2)</vt:lpstr>
      <vt:lpstr>7_newascendpptemplate (2)</vt:lpstr>
      <vt:lpstr>8_newascendpptemplate (2)</vt:lpstr>
      <vt:lpstr>12_newascendpptemplate (2)</vt:lpstr>
      <vt:lpstr>2_Custom Design</vt:lpstr>
      <vt:lpstr>11_newascendpptemplate (2)</vt:lpstr>
      <vt:lpstr>3_Custom Design</vt:lpstr>
      <vt:lpstr>2_Office Theme</vt:lpstr>
      <vt:lpstr>4_3 PowerPoint Template Arial</vt:lpstr>
      <vt:lpstr>PowerPoint Presentation</vt:lpstr>
      <vt:lpstr>Fundamentally Flawed River Flow Requirement Proposals</vt:lpstr>
      <vt:lpstr>Agriculture Analysis of River Flow Requirements</vt:lpstr>
      <vt:lpstr>Our Major Points</vt:lpstr>
      <vt:lpstr>Our Analysis</vt:lpstr>
      <vt:lpstr>Ascend Study Timeline</vt:lpstr>
      <vt:lpstr>Ascend Economic Valuation Approach </vt:lpstr>
      <vt:lpstr>The Larger Picture</vt:lpstr>
      <vt:lpstr>California: Significant Impact on National Industry</vt:lpstr>
      <vt:lpstr>Agriculture Depends on Water: Droughts</vt:lpstr>
      <vt:lpstr>Agriculture Depends on Water: Shortages</vt:lpstr>
      <vt:lpstr>Turlock Agriculture</vt:lpstr>
      <vt:lpstr>Three Flawed River Flow Requirements</vt:lpstr>
      <vt:lpstr>Proposals &amp; Water Flow</vt:lpstr>
      <vt:lpstr>Impacted Areas from Water Flow Reductions</vt:lpstr>
      <vt:lpstr>Critical Components to Valuing Economic Costs of Flow Restrictions</vt:lpstr>
      <vt:lpstr>Growing Variability of Water Flows</vt:lpstr>
      <vt:lpstr>Agricultural and Economic Consequences</vt:lpstr>
      <vt:lpstr>Losses in Crop Valuation</vt:lpstr>
      <vt:lpstr>Changing Crop Acreage (1 of 2)</vt:lpstr>
      <vt:lpstr>Changing Crop Acreage (2 of 2)</vt:lpstr>
      <vt:lpstr>Irreversible Losses in Agricultural Value from Damaged Trees</vt:lpstr>
      <vt:lpstr>Dairy Industry Effects</vt:lpstr>
      <vt:lpstr>Population Migration</vt:lpstr>
      <vt:lpstr>Regional Income Loss</vt:lpstr>
      <vt:lpstr>Property Values Losses</vt:lpstr>
      <vt:lpstr>Tax Revenue Losses</vt:lpstr>
      <vt:lpstr>Financial Losses</vt:lpstr>
      <vt:lpstr>Total Damages by Proposed Restriction</vt:lpstr>
      <vt:lpstr>Average Annual Losses</vt:lpstr>
      <vt:lpstr>Conclusion</vt:lpstr>
      <vt:lpstr>Extra Slides</vt:lpstr>
      <vt:lpstr>Methodology (1 of 2)</vt:lpstr>
      <vt:lpstr>Methodology (2 of 2)</vt:lpstr>
      <vt:lpstr>Methodology: Analysis of Ripple Effects (1 of 2)</vt:lpstr>
      <vt:lpstr>Methodology: Analysis of Ripple Effects (2 of 2)</vt:lpstr>
      <vt:lpstr>Turlock: one-third of population employed by agricultural industry</vt:lpstr>
      <vt:lpstr>Limitations with the UC Davis IMPLAN Multiplier</vt:lpstr>
      <vt:lpstr>Ascend Analysis: Ripple Effects</vt:lpstr>
      <vt:lpstr>Growing Variability of Water Flows</vt:lpstr>
      <vt:lpstr>Percent Reduction Under Proposed Flow Schedule:  Historical Analysis (1922–2015)</vt:lpstr>
      <vt:lpstr>Reduction of Water Under Proposed Flow Schedules: Historical Analysis (1922–2015)</vt:lpstr>
      <vt:lpstr>Annual Losses in Agricultural Revenue</vt:lpstr>
      <vt:lpstr>Standard Calculations in Proposals Total Losses</vt:lpstr>
      <vt:lpstr>Annual Losses with UC Davis Regional Multiplier</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N Burrows</dc:creator>
  <cp:lastModifiedBy>Rich Maggiani</cp:lastModifiedBy>
  <cp:revision>3440</cp:revision>
  <cp:lastPrinted>2018-05-29T16:11:48Z</cp:lastPrinted>
  <dcterms:created xsi:type="dcterms:W3CDTF">2003-05-16T15:21:44Z</dcterms:created>
  <dcterms:modified xsi:type="dcterms:W3CDTF">2018-05-29T21:20:16Z</dcterms:modified>
</cp:coreProperties>
</file>